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9" r:id="rId3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</p:sldIdLst>
  <p:sldSz cx="9144000" cy="6858000" type="screen4x3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4" userDrawn="1">
          <p15:clr>
            <a:srgbClr val="A4A3A4"/>
          </p15:clr>
        </p15:guide>
        <p15:guide id="2" pos="278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94"/>
        <p:guide pos="2789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0" Type="http://schemas.openxmlformats.org/officeDocument/2006/relationships/tableStyles" Target="tableStyles.xml"/><Relationship Id="rId5" Type="http://schemas.openxmlformats.org/officeDocument/2006/relationships/slide" Target="slides/slide2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9220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21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457200"/>
            <a:r>
              <a:rPr lang="zh-CN" altLang="en-US"/>
              <a:t>第二级</a:t>
            </a:r>
            <a:endParaRPr lang="zh-CN" altLang="en-US"/>
          </a:p>
          <a:p>
            <a:pPr lvl="2" indent="914400"/>
            <a:r>
              <a:rPr lang="zh-CN" altLang="en-US"/>
              <a:t>第三级</a:t>
            </a:r>
            <a:endParaRPr lang="zh-CN" altLang="en-US"/>
          </a:p>
          <a:p>
            <a:pPr lvl="3" indent="1371600"/>
            <a:r>
              <a:rPr lang="zh-CN" altLang="en-US"/>
              <a:t>第四级</a:t>
            </a:r>
            <a:endParaRPr lang="zh-CN" altLang="en-US"/>
          </a:p>
          <a:p>
            <a:pPr lvl="4" indent="18288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11266" name="备注占位符 2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 anchorCtr="0"/>
          <a:p>
            <a:pPr lvl="0">
              <a:spcBef>
                <a:spcPct val="0"/>
              </a:spcBef>
            </a:pPr>
            <a:endParaRPr lang="zh-CN" altLang="en-US"/>
          </a:p>
        </p:txBody>
      </p:sp>
      <p:sp>
        <p:nvSpPr>
          <p:cNvPr id="1126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64" b="64"/>
          <a:stretch>
            <a:fillRect/>
          </a:stretch>
        </p:blipFill>
        <p:spPr>
          <a:xfrm>
            <a:off x="0" y="0"/>
            <a:ext cx="9144000" cy="479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40000" y="5140800"/>
            <a:ext cx="7992000" cy="640800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40000" y="5785200"/>
            <a:ext cx="7992000" cy="5040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2C81C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73F4C645-05EC-4F6E-8BEB-1A157AC84573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71DD2BE5-FB14-4EBB-A41F-73CD53685F6E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200" y="408675"/>
            <a:ext cx="7887600" cy="581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fontAlgn="auto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  <a:p>
            <a:pPr lvl="1" fontAlgn="auto"/>
            <a:r>
              <a:rPr lang="zh-CN" altLang="en-US" strike="noStrike" noProof="1" dirty="0" smtClean="0"/>
              <a:t>第二级</a:t>
            </a:r>
            <a:endParaRPr lang="zh-CN" altLang="en-US" strike="noStrike" noProof="1" dirty="0" smtClean="0"/>
          </a:p>
          <a:p>
            <a:pPr lvl="2" fontAlgn="auto"/>
            <a:r>
              <a:rPr lang="zh-CN" altLang="en-US" strike="noStrike" noProof="1" dirty="0" smtClean="0"/>
              <a:t>第三级</a:t>
            </a:r>
            <a:endParaRPr lang="zh-CN" altLang="en-US" strike="noStrike" noProof="1" dirty="0" smtClean="0"/>
          </a:p>
          <a:p>
            <a:pPr lvl="3" fontAlgn="auto"/>
            <a:r>
              <a:rPr lang="zh-CN" altLang="en-US" strike="noStrike" noProof="1" dirty="0" smtClean="0"/>
              <a:t>第四级</a:t>
            </a:r>
            <a:endParaRPr lang="zh-CN" altLang="en-US" strike="noStrike" noProof="1" dirty="0" smtClean="0"/>
          </a:p>
          <a:p>
            <a:pPr lvl="4" fontAlgn="auto"/>
            <a:r>
              <a:rPr lang="zh-CN" altLang="en-US" strike="noStrike" noProof="1" dirty="0" smtClean="0"/>
              <a:t>第五级</a:t>
            </a:r>
            <a:endParaRPr lang="zh-CN" altLang="en-US" strike="noStrike" noProof="1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73F4C645-05EC-4F6E-8BEB-1A157AC84573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71DD2BE5-FB14-4EBB-A41F-73CD53685F6E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602000"/>
            <a:ext cx="7886700" cy="4525200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628650" y="521456"/>
            <a:ext cx="7886700" cy="891320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73F4C645-05EC-4F6E-8BEB-1A157AC84573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71DD2BE5-FB14-4EBB-A41F-73CD53685F6E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/>
          <p:nvPr/>
        </p:nvGrpSpPr>
        <p:grpSpPr>
          <a:xfrm>
            <a:off x="0" y="6381750"/>
            <a:ext cx="9144000" cy="503238"/>
            <a:chOff x="0" y="0"/>
            <a:chExt cx="14398" cy="905"/>
          </a:xfrm>
        </p:grpSpPr>
        <p:sp>
          <p:nvSpPr>
            <p:cNvPr id="4099" name="Rectangle 5" descr="#wm#_13_14_*Z"/>
            <p:cNvSpPr/>
            <p:nvPr/>
          </p:nvSpPr>
          <p:spPr>
            <a:xfrm flipV="1">
              <a:off x="0" y="451"/>
              <a:ext cx="14399" cy="454"/>
            </a:xfrm>
            <a:prstGeom prst="rect">
              <a:avLst/>
            </a:prstGeom>
            <a:solidFill>
              <a:srgbClr val="2C81C3"/>
            </a:solidFill>
            <a:ln w="9525">
              <a:noFill/>
            </a:ln>
          </p:spPr>
          <p:txBody>
            <a:bodyPr lIns="90170" tIns="46990" rIns="90170" bIns="46990" anchor="ctr" anchorCtr="0"/>
            <a:p>
              <a:pPr marL="222250" lvl="0" indent="-222250">
                <a:spcBef>
                  <a:spcPct val="20000"/>
                </a:spcBef>
                <a:buSzPct val="125000"/>
                <a:buChar char="•"/>
              </a:pPr>
              <a:endParaRPr lang="zh-CN" altLang="zh-CN">
                <a:solidFill>
                  <a:srgbClr val="2C81C3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4100" name="AutoShape 4"/>
            <p:cNvSpPr/>
            <p:nvPr/>
          </p:nvSpPr>
          <p:spPr>
            <a:xfrm>
              <a:off x="6064" y="0"/>
              <a:ext cx="2382" cy="751"/>
            </a:xfrm>
            <a:prstGeom prst="triangle">
              <a:avLst>
                <a:gd name="adj" fmla="val 50000"/>
              </a:avLst>
            </a:prstGeom>
            <a:solidFill>
              <a:srgbClr val="2C81C3"/>
            </a:solidFill>
            <a:ln w="9525">
              <a:noFill/>
            </a:ln>
          </p:spPr>
          <p:txBody>
            <a:bodyPr anchor="ctr" anchorCtr="0"/>
            <a:p>
              <a:pPr lvl="0"/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101" name="Group 9"/>
          <p:cNvGrpSpPr/>
          <p:nvPr/>
        </p:nvGrpSpPr>
        <p:grpSpPr>
          <a:xfrm flipV="1">
            <a:off x="0" y="0"/>
            <a:ext cx="9144000" cy="503238"/>
            <a:chOff x="0" y="0"/>
            <a:chExt cx="14398" cy="905"/>
          </a:xfrm>
        </p:grpSpPr>
        <p:sp>
          <p:nvSpPr>
            <p:cNvPr id="4102" name="Rectangle 5" descr="#wm#_13_14_*Z"/>
            <p:cNvSpPr/>
            <p:nvPr/>
          </p:nvSpPr>
          <p:spPr>
            <a:xfrm flipV="1">
              <a:off x="0" y="451"/>
              <a:ext cx="14399" cy="454"/>
            </a:xfrm>
            <a:prstGeom prst="rect">
              <a:avLst/>
            </a:prstGeom>
            <a:solidFill>
              <a:srgbClr val="2C81C3"/>
            </a:solidFill>
            <a:ln w="9525">
              <a:noFill/>
            </a:ln>
          </p:spPr>
          <p:txBody>
            <a:bodyPr lIns="90170" tIns="46990" rIns="90170" bIns="46990" anchor="ctr" anchorCtr="0"/>
            <a:p>
              <a:pPr marL="222250" lvl="0" indent="-222250">
                <a:spcBef>
                  <a:spcPct val="20000"/>
                </a:spcBef>
                <a:buSzPct val="125000"/>
                <a:buChar char="•"/>
              </a:pPr>
              <a:endParaRPr lang="zh-CN" altLang="zh-CN">
                <a:solidFill>
                  <a:srgbClr val="2C81C3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4103" name="AutoShape 11"/>
            <p:cNvSpPr/>
            <p:nvPr/>
          </p:nvSpPr>
          <p:spPr>
            <a:xfrm>
              <a:off x="6064" y="0"/>
              <a:ext cx="2382" cy="751"/>
            </a:xfrm>
            <a:prstGeom prst="triangle">
              <a:avLst>
                <a:gd name="adj" fmla="val 50000"/>
              </a:avLst>
            </a:prstGeom>
            <a:solidFill>
              <a:srgbClr val="2C81C3"/>
            </a:solidFill>
            <a:ln w="9525">
              <a:noFill/>
            </a:ln>
          </p:spPr>
          <p:txBody>
            <a:bodyPr anchor="ctr" anchorCtr="0"/>
            <a:p>
              <a:pPr lvl="0"/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4104" name="矩形 1" descr="#wm#_13_29_*Z"/>
          <p:cNvSpPr/>
          <p:nvPr>
            <p:custDataLst>
              <p:tags r:id="rId2"/>
            </p:custDataLst>
          </p:nvPr>
        </p:nvSpPr>
        <p:spPr>
          <a:xfrm>
            <a:off x="1692275" y="2924175"/>
            <a:ext cx="617538" cy="822325"/>
          </a:xfrm>
          <a:prstGeom prst="rect">
            <a:avLst/>
          </a:prstGeom>
          <a:noFill/>
          <a:ln w="76200" cap="flat" cmpd="sng">
            <a:solidFill>
              <a:srgbClr val="2C81C3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lvl="0" algn="ctr">
              <a:buSzPct val="125000"/>
            </a:pPr>
            <a:endParaRPr lang="zh-CN" altLang="zh-CN" b="1">
              <a:solidFill>
                <a:srgbClr val="5EACEC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4105" name="Line 4" descr="#wm#_13_29_*Z"/>
          <p:cNvSpPr/>
          <p:nvPr>
            <p:custDataLst>
              <p:tags r:id="rId3"/>
            </p:custDataLst>
          </p:nvPr>
        </p:nvSpPr>
        <p:spPr>
          <a:xfrm>
            <a:off x="2411413" y="3335338"/>
            <a:ext cx="5084762" cy="0"/>
          </a:xfrm>
          <a:prstGeom prst="line">
            <a:avLst/>
          </a:prstGeom>
          <a:ln w="9525" cap="flat" cmpd="sng">
            <a:solidFill>
              <a:srgbClr val="2C81C3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15600" y="2595600"/>
            <a:ext cx="5112000" cy="702000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404800" y="3384000"/>
            <a:ext cx="3988800" cy="7992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C81C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73F4C645-05EC-4F6E-8BEB-1A157AC84573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71DD2BE5-FB14-4EBB-A41F-73CD53685F6E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组合 7"/>
          <p:cNvGrpSpPr/>
          <p:nvPr/>
        </p:nvGrpSpPr>
        <p:grpSpPr>
          <a:xfrm>
            <a:off x="7938" y="376238"/>
            <a:ext cx="169862" cy="434975"/>
            <a:chOff x="7938" y="376238"/>
            <a:chExt cx="170289" cy="434975"/>
          </a:xfrm>
        </p:grpSpPr>
        <p:sp>
          <p:nvSpPr>
            <p:cNvPr id="5123" name="矩形 5"/>
            <p:cNvSpPr/>
            <p:nvPr/>
          </p:nvSpPr>
          <p:spPr>
            <a:xfrm>
              <a:off x="7938" y="376238"/>
              <a:ext cx="170289" cy="144992"/>
            </a:xfrm>
            <a:prstGeom prst="rect">
              <a:avLst/>
            </a:prstGeom>
            <a:solidFill>
              <a:srgbClr val="21346C"/>
            </a:solidFill>
            <a:ln w="9525">
              <a:noFill/>
            </a:ln>
          </p:spPr>
          <p:txBody>
            <a:bodyPr anchor="ctr" anchorCtr="0"/>
            <a:p>
              <a:pPr lvl="0"/>
              <a:endParaRPr lang="zh-CN" altLang="zh-CN">
                <a:solidFill>
                  <a:srgbClr val="FFFFFF"/>
                </a:solidFill>
                <a:latin typeface="黑体" panose="02010609060101010101" pitchFamily="49" charset="-122"/>
                <a:ea typeface="宋体" panose="02010600030101010101" pitchFamily="2" charset="-122"/>
                <a:sym typeface="黑体" panose="02010609060101010101" pitchFamily="49" charset="-122"/>
              </a:endParaRPr>
            </a:p>
          </p:txBody>
        </p:sp>
        <p:sp>
          <p:nvSpPr>
            <p:cNvPr id="5124" name="矩形 6"/>
            <p:cNvSpPr/>
            <p:nvPr/>
          </p:nvSpPr>
          <p:spPr>
            <a:xfrm>
              <a:off x="7938" y="521230"/>
              <a:ext cx="169200" cy="144992"/>
            </a:xfrm>
            <a:prstGeom prst="rect">
              <a:avLst/>
            </a:prstGeom>
            <a:solidFill>
              <a:srgbClr val="1483B5"/>
            </a:solidFill>
            <a:ln w="9525">
              <a:noFill/>
            </a:ln>
          </p:spPr>
          <p:txBody>
            <a:bodyPr anchor="ctr" anchorCtr="0"/>
            <a:p>
              <a:pPr lvl="0"/>
              <a:endParaRPr lang="zh-CN" altLang="zh-CN">
                <a:solidFill>
                  <a:srgbClr val="FFFFFF"/>
                </a:solidFill>
                <a:latin typeface="黑体" panose="02010609060101010101" pitchFamily="49" charset="-122"/>
                <a:ea typeface="宋体" panose="02010600030101010101" pitchFamily="2" charset="-122"/>
                <a:sym typeface="黑体" panose="02010609060101010101" pitchFamily="49" charset="-122"/>
              </a:endParaRPr>
            </a:p>
          </p:txBody>
        </p:sp>
        <p:sp>
          <p:nvSpPr>
            <p:cNvPr id="5125" name="矩形 7"/>
            <p:cNvSpPr/>
            <p:nvPr/>
          </p:nvSpPr>
          <p:spPr>
            <a:xfrm>
              <a:off x="7938" y="666221"/>
              <a:ext cx="169200" cy="144992"/>
            </a:xfrm>
            <a:prstGeom prst="rect">
              <a:avLst/>
            </a:prstGeom>
            <a:solidFill>
              <a:srgbClr val="3BA2CD"/>
            </a:solidFill>
            <a:ln w="9525">
              <a:noFill/>
            </a:ln>
          </p:spPr>
          <p:txBody>
            <a:bodyPr anchor="ctr" anchorCtr="0"/>
            <a:p>
              <a:pPr lvl="0"/>
              <a:endParaRPr lang="zh-CN" altLang="zh-CN">
                <a:solidFill>
                  <a:srgbClr val="FFFFFF"/>
                </a:solidFill>
                <a:latin typeface="黑体" panose="02010609060101010101" pitchFamily="49" charset="-122"/>
                <a:ea typeface="宋体" panose="02010600030101010101" pitchFamily="2" charset="-122"/>
                <a:sym typeface="黑体" panose="02010609060101010101" pitchFamily="49" charset="-122"/>
              </a:endParaRPr>
            </a:p>
          </p:txBody>
        </p:sp>
      </p:grpSp>
      <p:grpSp>
        <p:nvGrpSpPr>
          <p:cNvPr id="5126" name="Group 8"/>
          <p:cNvGrpSpPr/>
          <p:nvPr/>
        </p:nvGrpSpPr>
        <p:grpSpPr>
          <a:xfrm>
            <a:off x="7938" y="6729413"/>
            <a:ext cx="9144000" cy="133350"/>
            <a:chOff x="0" y="0"/>
            <a:chExt cx="12194759" cy="78775"/>
          </a:xfrm>
        </p:grpSpPr>
        <p:sp>
          <p:nvSpPr>
            <p:cNvPr id="5127" name="矩形 9"/>
            <p:cNvSpPr/>
            <p:nvPr/>
          </p:nvSpPr>
          <p:spPr>
            <a:xfrm>
              <a:off x="0" y="0"/>
              <a:ext cx="4268177" cy="78775"/>
            </a:xfrm>
            <a:prstGeom prst="rect">
              <a:avLst/>
            </a:prstGeom>
            <a:solidFill>
              <a:srgbClr val="21346C"/>
            </a:solidFill>
            <a:ln w="9525">
              <a:noFill/>
            </a:ln>
          </p:spPr>
          <p:txBody>
            <a:bodyPr anchor="ctr" anchorCtr="0"/>
            <a:p>
              <a:pPr lvl="0"/>
              <a:endParaRPr lang="zh-CN" altLang="zh-CN">
                <a:solidFill>
                  <a:srgbClr val="FFFFFF"/>
                </a:solidFill>
                <a:latin typeface="黑体" panose="02010609060101010101" pitchFamily="49" charset="-122"/>
                <a:ea typeface="宋体" panose="02010600030101010101" pitchFamily="2" charset="-122"/>
                <a:sym typeface="黑体" panose="02010609060101010101" pitchFamily="49" charset="-122"/>
              </a:endParaRPr>
            </a:p>
          </p:txBody>
        </p:sp>
        <p:sp>
          <p:nvSpPr>
            <p:cNvPr id="5128" name="矩形 10"/>
            <p:cNvSpPr/>
            <p:nvPr/>
          </p:nvSpPr>
          <p:spPr>
            <a:xfrm>
              <a:off x="4258716" y="0"/>
              <a:ext cx="3651005" cy="78775"/>
            </a:xfrm>
            <a:prstGeom prst="rect">
              <a:avLst/>
            </a:prstGeom>
            <a:solidFill>
              <a:srgbClr val="1483B5"/>
            </a:solidFill>
            <a:ln w="9525">
              <a:noFill/>
            </a:ln>
          </p:spPr>
          <p:txBody>
            <a:bodyPr anchor="ctr" anchorCtr="0"/>
            <a:p>
              <a:pPr lvl="0"/>
              <a:endParaRPr lang="zh-CN" altLang="zh-CN">
                <a:solidFill>
                  <a:srgbClr val="FFFFFF"/>
                </a:solidFill>
                <a:latin typeface="黑体" panose="02010609060101010101" pitchFamily="49" charset="-122"/>
                <a:ea typeface="宋体" panose="02010600030101010101" pitchFamily="2" charset="-122"/>
                <a:sym typeface="黑体" panose="02010609060101010101" pitchFamily="49" charset="-122"/>
              </a:endParaRPr>
            </a:p>
          </p:txBody>
        </p:sp>
        <p:sp>
          <p:nvSpPr>
            <p:cNvPr id="5129" name="矩形 11"/>
            <p:cNvSpPr/>
            <p:nvPr/>
          </p:nvSpPr>
          <p:spPr>
            <a:xfrm>
              <a:off x="7909721" y="0"/>
              <a:ext cx="4285038" cy="78775"/>
            </a:xfrm>
            <a:prstGeom prst="rect">
              <a:avLst/>
            </a:prstGeom>
            <a:solidFill>
              <a:srgbClr val="3BA2CD"/>
            </a:solidFill>
            <a:ln w="9525">
              <a:noFill/>
            </a:ln>
          </p:spPr>
          <p:txBody>
            <a:bodyPr anchor="ctr" anchorCtr="0"/>
            <a:p>
              <a:pPr lvl="0"/>
              <a:endParaRPr lang="zh-CN" altLang="zh-CN">
                <a:solidFill>
                  <a:srgbClr val="FFFFFF"/>
                </a:solidFill>
                <a:latin typeface="黑体" panose="02010609060101010101" pitchFamily="49" charset="-122"/>
                <a:ea typeface="宋体" panose="02010600030101010101" pitchFamily="2" charset="-122"/>
                <a:sym typeface="黑体" panose="02010609060101010101" pitchFamily="49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0000" y="309600"/>
            <a:ext cx="8506800" cy="57240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2C81C3"/>
                </a:solidFill>
              </a:defRPr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39200"/>
            <a:ext cx="3867750" cy="46080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2C81C3"/>
                </a:solidFill>
              </a:defRPr>
            </a:lvl1pPr>
            <a:lvl2pPr>
              <a:defRPr sz="2000">
                <a:solidFill>
                  <a:srgbClr val="2C81C3"/>
                </a:solidFill>
              </a:defRPr>
            </a:lvl2pPr>
            <a:lvl3pPr>
              <a:defRPr sz="1800">
                <a:solidFill>
                  <a:srgbClr val="2C81C3"/>
                </a:solidFill>
              </a:defRPr>
            </a:lvl3pPr>
            <a:lvl4pPr>
              <a:defRPr sz="1800">
                <a:solidFill>
                  <a:srgbClr val="2C81C3"/>
                </a:solidFill>
              </a:defRPr>
            </a:lvl4pPr>
            <a:lvl5pPr>
              <a:defRPr sz="1800">
                <a:solidFill>
                  <a:srgbClr val="2C81C3"/>
                </a:solidFill>
              </a:defRPr>
            </a:lvl5pPr>
          </a:lstStyle>
          <a:p>
            <a:pPr lvl="0" fontAlgn="auto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  <a:p>
            <a:pPr lvl="1" fontAlgn="auto"/>
            <a:r>
              <a:rPr lang="zh-CN" altLang="en-US" strike="noStrike" noProof="1" dirty="0" smtClean="0"/>
              <a:t>第二级</a:t>
            </a:r>
            <a:endParaRPr lang="zh-CN" altLang="en-US" strike="noStrike" noProof="1" dirty="0" smtClean="0"/>
          </a:p>
          <a:p>
            <a:pPr lvl="2" fontAlgn="auto"/>
            <a:r>
              <a:rPr lang="zh-CN" altLang="en-US" strike="noStrike" noProof="1" dirty="0" smtClean="0"/>
              <a:t>第三级</a:t>
            </a:r>
            <a:endParaRPr lang="zh-CN" altLang="en-US" strike="noStrike" noProof="1" dirty="0" smtClean="0"/>
          </a:p>
          <a:p>
            <a:pPr lvl="3" fontAlgn="auto"/>
            <a:r>
              <a:rPr lang="zh-CN" altLang="en-US" strike="noStrike" noProof="1" dirty="0" smtClean="0"/>
              <a:t>第四级</a:t>
            </a:r>
            <a:endParaRPr lang="zh-CN" altLang="en-US" strike="noStrike" noProof="1" dirty="0" smtClean="0"/>
          </a:p>
          <a:p>
            <a:pPr lvl="4" fontAlgn="auto"/>
            <a:r>
              <a:rPr lang="zh-CN" altLang="en-US" strike="noStrike" noProof="1" dirty="0" smtClean="0"/>
              <a:t>第五级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7600" y="1339200"/>
            <a:ext cx="3867750" cy="46080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2C81C3"/>
                </a:solidFill>
              </a:defRPr>
            </a:lvl1pPr>
            <a:lvl2pPr>
              <a:defRPr sz="2000">
                <a:solidFill>
                  <a:srgbClr val="2C81C3"/>
                </a:solidFill>
              </a:defRPr>
            </a:lvl2pPr>
            <a:lvl3pPr>
              <a:defRPr sz="1800">
                <a:solidFill>
                  <a:srgbClr val="2C81C3"/>
                </a:solidFill>
              </a:defRPr>
            </a:lvl3pPr>
            <a:lvl4pPr>
              <a:defRPr sz="1800">
                <a:solidFill>
                  <a:srgbClr val="2C81C3"/>
                </a:solidFill>
              </a:defRPr>
            </a:lvl4pPr>
            <a:lvl5pPr>
              <a:defRPr sz="1800">
                <a:solidFill>
                  <a:srgbClr val="2C81C3"/>
                </a:solidFill>
              </a:defRPr>
            </a:lvl5pPr>
          </a:lstStyle>
          <a:p>
            <a:pPr lvl="0" fontAlgn="auto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  <a:p>
            <a:pPr lvl="1" fontAlgn="auto"/>
            <a:r>
              <a:rPr lang="zh-CN" altLang="en-US" strike="noStrike" noProof="1" dirty="0" smtClean="0"/>
              <a:t>第二级</a:t>
            </a:r>
            <a:endParaRPr lang="zh-CN" altLang="en-US" strike="noStrike" noProof="1" dirty="0" smtClean="0"/>
          </a:p>
          <a:p>
            <a:pPr lvl="2" fontAlgn="auto"/>
            <a:r>
              <a:rPr lang="zh-CN" altLang="en-US" strike="noStrike" noProof="1" dirty="0" smtClean="0"/>
              <a:t>第三级</a:t>
            </a:r>
            <a:endParaRPr lang="zh-CN" altLang="en-US" strike="noStrike" noProof="1" dirty="0" smtClean="0"/>
          </a:p>
          <a:p>
            <a:pPr lvl="3" fontAlgn="auto"/>
            <a:r>
              <a:rPr lang="zh-CN" altLang="en-US" strike="noStrike" noProof="1" dirty="0" smtClean="0"/>
              <a:t>第四级</a:t>
            </a:r>
            <a:endParaRPr lang="zh-CN" altLang="en-US" strike="noStrike" noProof="1" dirty="0" smtClean="0"/>
          </a:p>
          <a:p>
            <a:pPr lvl="4" fontAlgn="auto"/>
            <a:r>
              <a:rPr lang="zh-CN" altLang="en-US" strike="noStrike" noProof="1" dirty="0" smtClean="0"/>
              <a:t>第五级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73F4C645-05EC-4F6E-8BEB-1A157AC84573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71DD2BE5-FB14-4EBB-A41F-73CD53685F6E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组合 9"/>
          <p:cNvGrpSpPr/>
          <p:nvPr/>
        </p:nvGrpSpPr>
        <p:grpSpPr>
          <a:xfrm>
            <a:off x="7938" y="376238"/>
            <a:ext cx="169862" cy="434975"/>
            <a:chOff x="7938" y="376238"/>
            <a:chExt cx="170289" cy="434975"/>
          </a:xfrm>
        </p:grpSpPr>
        <p:sp>
          <p:nvSpPr>
            <p:cNvPr id="6147" name="矩形 5"/>
            <p:cNvSpPr/>
            <p:nvPr/>
          </p:nvSpPr>
          <p:spPr>
            <a:xfrm>
              <a:off x="7938" y="376238"/>
              <a:ext cx="170289" cy="144992"/>
            </a:xfrm>
            <a:prstGeom prst="rect">
              <a:avLst/>
            </a:prstGeom>
            <a:solidFill>
              <a:srgbClr val="21346C"/>
            </a:solidFill>
            <a:ln w="9525">
              <a:noFill/>
            </a:ln>
          </p:spPr>
          <p:txBody>
            <a:bodyPr anchor="ctr" anchorCtr="0"/>
            <a:p>
              <a:pPr lvl="0"/>
              <a:endParaRPr lang="zh-CN" altLang="zh-CN">
                <a:solidFill>
                  <a:srgbClr val="FFFFFF"/>
                </a:solidFill>
                <a:latin typeface="黑体" panose="02010609060101010101" pitchFamily="49" charset="-122"/>
                <a:ea typeface="宋体" panose="02010600030101010101" pitchFamily="2" charset="-122"/>
                <a:sym typeface="黑体" panose="02010609060101010101" pitchFamily="49" charset="-122"/>
              </a:endParaRPr>
            </a:p>
          </p:txBody>
        </p:sp>
        <p:sp>
          <p:nvSpPr>
            <p:cNvPr id="6148" name="矩形 6"/>
            <p:cNvSpPr/>
            <p:nvPr/>
          </p:nvSpPr>
          <p:spPr>
            <a:xfrm>
              <a:off x="7938" y="521230"/>
              <a:ext cx="169200" cy="144992"/>
            </a:xfrm>
            <a:prstGeom prst="rect">
              <a:avLst/>
            </a:prstGeom>
            <a:solidFill>
              <a:srgbClr val="1483B5"/>
            </a:solidFill>
            <a:ln w="9525">
              <a:noFill/>
            </a:ln>
          </p:spPr>
          <p:txBody>
            <a:bodyPr anchor="ctr" anchorCtr="0"/>
            <a:p>
              <a:pPr lvl="0"/>
              <a:endParaRPr lang="zh-CN" altLang="zh-CN">
                <a:solidFill>
                  <a:srgbClr val="FFFFFF"/>
                </a:solidFill>
                <a:latin typeface="黑体" panose="02010609060101010101" pitchFamily="49" charset="-122"/>
                <a:ea typeface="宋体" panose="02010600030101010101" pitchFamily="2" charset="-122"/>
                <a:sym typeface="黑体" panose="02010609060101010101" pitchFamily="49" charset="-122"/>
              </a:endParaRPr>
            </a:p>
          </p:txBody>
        </p:sp>
        <p:sp>
          <p:nvSpPr>
            <p:cNvPr id="6149" name="矩形 7"/>
            <p:cNvSpPr/>
            <p:nvPr/>
          </p:nvSpPr>
          <p:spPr>
            <a:xfrm>
              <a:off x="7938" y="666221"/>
              <a:ext cx="169200" cy="144992"/>
            </a:xfrm>
            <a:prstGeom prst="rect">
              <a:avLst/>
            </a:prstGeom>
            <a:solidFill>
              <a:srgbClr val="3BA2CD"/>
            </a:solidFill>
            <a:ln w="9525">
              <a:noFill/>
            </a:ln>
          </p:spPr>
          <p:txBody>
            <a:bodyPr anchor="ctr" anchorCtr="0"/>
            <a:p>
              <a:pPr lvl="0"/>
              <a:endParaRPr lang="zh-CN" altLang="zh-CN">
                <a:solidFill>
                  <a:srgbClr val="FFFFFF"/>
                </a:solidFill>
                <a:latin typeface="黑体" panose="02010609060101010101" pitchFamily="49" charset="-122"/>
                <a:ea typeface="宋体" panose="02010600030101010101" pitchFamily="2" charset="-122"/>
                <a:sym typeface="黑体" panose="02010609060101010101" pitchFamily="49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0000" y="309600"/>
            <a:ext cx="8506800" cy="5724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1200" y="5446800"/>
            <a:ext cx="3535200" cy="590400"/>
          </a:xfrm>
          <a:solidFill>
            <a:srgbClr val="3BA2CD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79200" y="1771200"/>
            <a:ext cx="3160800" cy="33876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None/>
              <a:defRPr sz="1800">
                <a:solidFill>
                  <a:schemeClr val="tx1"/>
                </a:solidFill>
              </a:defRPr>
            </a:lvl4pPr>
            <a:lvl5pPr marL="1828800" indent="0"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 fontAlgn="auto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  <a:p>
            <a:pPr lvl="1" fontAlgn="auto"/>
            <a:r>
              <a:rPr lang="zh-CN" altLang="en-US" strike="noStrike" noProof="1" dirty="0" smtClean="0"/>
              <a:t>第二级</a:t>
            </a:r>
            <a:endParaRPr lang="zh-CN" altLang="en-US" strike="noStrike" noProof="1" dirty="0" smtClean="0"/>
          </a:p>
          <a:p>
            <a:pPr lvl="2" fontAlgn="auto"/>
            <a:r>
              <a:rPr lang="zh-CN" altLang="en-US" strike="noStrike" noProof="1" dirty="0" smtClean="0"/>
              <a:t>第三级</a:t>
            </a:r>
            <a:endParaRPr lang="zh-CN" altLang="en-US" strike="noStrike" noProof="1" dirty="0" smtClean="0"/>
          </a:p>
          <a:p>
            <a:pPr lvl="3" fontAlgn="auto"/>
            <a:r>
              <a:rPr lang="zh-CN" altLang="en-US" strike="noStrike" noProof="1" dirty="0" smtClean="0"/>
              <a:t>第四级</a:t>
            </a:r>
            <a:endParaRPr lang="zh-CN" altLang="en-US" strike="noStrike" noProof="1" dirty="0" smtClean="0"/>
          </a:p>
          <a:p>
            <a:pPr lvl="4" fontAlgn="auto"/>
            <a:r>
              <a:rPr lang="zh-CN" altLang="en-US" strike="noStrike" noProof="1" dirty="0" smtClean="0"/>
              <a:t>第五级</a:t>
            </a:r>
            <a:endParaRPr lang="zh-CN" altLang="en-US" strike="noStrike" noProof="1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780800" y="5446800"/>
            <a:ext cx="3535200" cy="590400"/>
          </a:xfrm>
          <a:solidFill>
            <a:srgbClr val="3BA2CD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978800" y="1771200"/>
            <a:ext cx="3164400" cy="33876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None/>
              <a:defRPr sz="1800">
                <a:solidFill>
                  <a:schemeClr val="tx1"/>
                </a:solidFill>
              </a:defRPr>
            </a:lvl4pPr>
            <a:lvl5pPr marL="1828800" indent="0"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 fontAlgn="auto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  <a:p>
            <a:pPr lvl="1" fontAlgn="auto"/>
            <a:r>
              <a:rPr lang="zh-CN" altLang="en-US" strike="noStrike" noProof="1" dirty="0" smtClean="0"/>
              <a:t>第二级</a:t>
            </a:r>
            <a:endParaRPr lang="zh-CN" altLang="en-US" strike="noStrike" noProof="1" dirty="0" smtClean="0"/>
          </a:p>
          <a:p>
            <a:pPr lvl="2" fontAlgn="auto"/>
            <a:r>
              <a:rPr lang="zh-CN" altLang="en-US" strike="noStrike" noProof="1" dirty="0" smtClean="0"/>
              <a:t>第三级</a:t>
            </a:r>
            <a:endParaRPr lang="zh-CN" altLang="en-US" strike="noStrike" noProof="1" dirty="0" smtClean="0"/>
          </a:p>
          <a:p>
            <a:pPr lvl="3" fontAlgn="auto"/>
            <a:r>
              <a:rPr lang="zh-CN" altLang="en-US" strike="noStrike" noProof="1" dirty="0" smtClean="0"/>
              <a:t>第四级</a:t>
            </a:r>
            <a:endParaRPr lang="zh-CN" altLang="en-US" strike="noStrike" noProof="1" dirty="0" smtClean="0"/>
          </a:p>
          <a:p>
            <a:pPr lvl="4" fontAlgn="auto"/>
            <a:r>
              <a:rPr lang="zh-CN" altLang="en-US" strike="noStrike" noProof="1" dirty="0" smtClean="0"/>
              <a:t>第五级</a:t>
            </a:r>
            <a:endParaRPr lang="zh-CN" altLang="en-US" strike="noStrike" noProof="1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73F4C645-05EC-4F6E-8BEB-1A157AC84573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71DD2BE5-FB14-4EBB-A41F-73CD53685F6E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矩形 1"/>
          <p:cNvSpPr/>
          <p:nvPr>
            <p:custDataLst>
              <p:tags r:id="rId2"/>
            </p:custDataLst>
          </p:nvPr>
        </p:nvSpPr>
        <p:spPr>
          <a:xfrm>
            <a:off x="2733675" y="2787650"/>
            <a:ext cx="617538" cy="822325"/>
          </a:xfrm>
          <a:prstGeom prst="rect">
            <a:avLst/>
          </a:prstGeom>
          <a:noFill/>
          <a:ln w="76200" cap="flat" cmpd="sng">
            <a:solidFill>
              <a:srgbClr val="2C81C3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lvl="0" algn="ctr">
              <a:buSzPct val="125000"/>
            </a:pPr>
            <a:endParaRPr lang="zh-CN" altLang="zh-CN" b="1">
              <a:solidFill>
                <a:srgbClr val="5EACEC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171" name="Line 4"/>
          <p:cNvSpPr/>
          <p:nvPr>
            <p:custDataLst>
              <p:tags r:id="rId3"/>
            </p:custDataLst>
          </p:nvPr>
        </p:nvSpPr>
        <p:spPr>
          <a:xfrm>
            <a:off x="3544888" y="3182938"/>
            <a:ext cx="2774950" cy="0"/>
          </a:xfrm>
          <a:prstGeom prst="line">
            <a:avLst/>
          </a:prstGeom>
          <a:ln w="9525" cap="flat" cmpd="sng">
            <a:solidFill>
              <a:srgbClr val="2C81C3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7172" name="Group 7"/>
          <p:cNvGrpSpPr/>
          <p:nvPr/>
        </p:nvGrpSpPr>
        <p:grpSpPr>
          <a:xfrm flipV="1">
            <a:off x="0" y="0"/>
            <a:ext cx="9144000" cy="503238"/>
            <a:chOff x="0" y="0"/>
            <a:chExt cx="14398" cy="905"/>
          </a:xfrm>
        </p:grpSpPr>
        <p:sp>
          <p:nvSpPr>
            <p:cNvPr id="7173" name="Rectangle 5"/>
            <p:cNvSpPr/>
            <p:nvPr>
              <p:custDataLst>
                <p:tags r:id="rId4"/>
              </p:custDataLst>
            </p:nvPr>
          </p:nvSpPr>
          <p:spPr>
            <a:xfrm flipV="1">
              <a:off x="0" y="451"/>
              <a:ext cx="14399" cy="454"/>
            </a:xfrm>
            <a:prstGeom prst="rect">
              <a:avLst/>
            </a:prstGeom>
            <a:solidFill>
              <a:srgbClr val="2C81C3"/>
            </a:solidFill>
            <a:ln w="9525">
              <a:noFill/>
            </a:ln>
          </p:spPr>
          <p:txBody>
            <a:bodyPr lIns="90170" tIns="46990" rIns="90170" bIns="46990" anchor="ctr" anchorCtr="0"/>
            <a:p>
              <a:pPr lvl="0">
                <a:buSzPct val="125000"/>
              </a:pPr>
              <a:endParaRPr lang="zh-CN" altLang="zh-CN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7174" name="AutoShape 9"/>
            <p:cNvSpPr/>
            <p:nvPr>
              <p:custDataLst>
                <p:tags r:id="rId5"/>
              </p:custDataLst>
            </p:nvPr>
          </p:nvSpPr>
          <p:spPr>
            <a:xfrm>
              <a:off x="6064" y="0"/>
              <a:ext cx="2382" cy="751"/>
            </a:xfrm>
            <a:prstGeom prst="triangle">
              <a:avLst>
                <a:gd name="adj" fmla="val 50000"/>
              </a:avLst>
            </a:prstGeom>
            <a:solidFill>
              <a:srgbClr val="2C81C3"/>
            </a:solidFill>
            <a:ln w="9525">
              <a:noFill/>
            </a:ln>
          </p:spPr>
          <p:txBody>
            <a:bodyPr anchor="ctr" anchorCtr="0"/>
            <a:p>
              <a:pPr lvl="0"/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7175" name="Group 10"/>
          <p:cNvGrpSpPr/>
          <p:nvPr/>
        </p:nvGrpSpPr>
        <p:grpSpPr>
          <a:xfrm>
            <a:off x="0" y="6381750"/>
            <a:ext cx="9144000" cy="503238"/>
            <a:chOff x="0" y="0"/>
            <a:chExt cx="14398" cy="905"/>
          </a:xfrm>
        </p:grpSpPr>
        <p:sp>
          <p:nvSpPr>
            <p:cNvPr id="7176" name="Rectangle 5"/>
            <p:cNvSpPr/>
            <p:nvPr>
              <p:custDataLst>
                <p:tags r:id="rId6"/>
              </p:custDataLst>
            </p:nvPr>
          </p:nvSpPr>
          <p:spPr>
            <a:xfrm flipV="1">
              <a:off x="0" y="451"/>
              <a:ext cx="14399" cy="454"/>
            </a:xfrm>
            <a:prstGeom prst="rect">
              <a:avLst/>
            </a:prstGeom>
            <a:solidFill>
              <a:srgbClr val="2C81C3"/>
            </a:solidFill>
            <a:ln w="9525">
              <a:noFill/>
            </a:ln>
          </p:spPr>
          <p:txBody>
            <a:bodyPr lIns="90170" tIns="46990" rIns="90170" bIns="46990" anchor="ctr" anchorCtr="0"/>
            <a:p>
              <a:pPr lvl="0">
                <a:buSzPct val="125000"/>
              </a:pPr>
              <a:endParaRPr lang="zh-CN" altLang="zh-CN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7177" name="AutoShape 12"/>
            <p:cNvSpPr/>
            <p:nvPr>
              <p:custDataLst>
                <p:tags r:id="rId7"/>
              </p:custDataLst>
            </p:nvPr>
          </p:nvSpPr>
          <p:spPr>
            <a:xfrm>
              <a:off x="6064" y="0"/>
              <a:ext cx="2382" cy="751"/>
            </a:xfrm>
            <a:prstGeom prst="triangle">
              <a:avLst>
                <a:gd name="adj" fmla="val 50000"/>
              </a:avLst>
            </a:prstGeom>
            <a:solidFill>
              <a:srgbClr val="2C81C3"/>
            </a:solidFill>
            <a:ln w="9525">
              <a:noFill/>
            </a:ln>
          </p:spPr>
          <p:txBody>
            <a:bodyPr anchor="ctr" anchorCtr="0"/>
            <a:p>
              <a:pPr lvl="0"/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420000" y="2543695"/>
            <a:ext cx="3024000" cy="644400"/>
          </a:xfrm>
        </p:spPr>
        <p:txBody>
          <a:bodyPr anchor="b" anchorCtr="0">
            <a:normAutofit/>
          </a:bodyPr>
          <a:lstStyle>
            <a:lvl1pPr algn="ctr">
              <a:defRPr sz="3600"/>
            </a:lvl1pPr>
          </a:lstStyle>
          <a:p>
            <a:pPr fontAlgn="auto"/>
            <a:r>
              <a:rPr lang="zh-CN" altLang="en-US" strike="noStrike" noProof="1" dirty="0" smtClean="0"/>
              <a:t>编辑标题</a:t>
            </a:r>
            <a:endParaRPr lang="zh-CN" altLang="en-US" strike="noStrike" noProof="1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/>
          </p:nvPr>
        </p:nvSpPr>
        <p:spPr>
          <a:xfrm>
            <a:off x="3419999" y="3235191"/>
            <a:ext cx="3023663" cy="60126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fontAlgn="auto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11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73F4C645-05EC-4F6E-8BEB-1A157AC84573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12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endParaRPr lang="zh-CN" altLang="en-US" strike="noStrike" noProof="1"/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3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71DD2BE5-FB14-4EBB-A41F-73CD53685F6E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73F4C645-05EC-4F6E-8BEB-1A157AC84573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71DD2BE5-FB14-4EBB-A41F-73CD53685F6E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图片1 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"/>
            <a:ext cx="7127875" cy="98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6000" y="154800"/>
            <a:ext cx="5263200" cy="756000"/>
          </a:xfrm>
        </p:spPr>
        <p:txBody>
          <a:bodyPr anchor="ctr" anchorCtr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56000" y="1342800"/>
            <a:ext cx="3920400" cy="489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932000" y="1483200"/>
            <a:ext cx="3888000" cy="475560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73F4C645-05EC-4F6E-8BEB-1A157AC84573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71DD2BE5-FB14-4EBB-A41F-73CD53685F6E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36296" y="365125"/>
            <a:ext cx="1279054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6391622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73F4C645-05EC-4F6E-8BEB-1A157AC84573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71DD2BE5-FB14-4EBB-A41F-73CD53685F6E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28650" y="1165225"/>
            <a:ext cx="7886700" cy="89217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628650" y="2205038"/>
            <a:ext cx="7886700" cy="4030662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73F4C645-05EC-4F6E-8BEB-1A157AC84573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71DD2BE5-FB14-4EBB-A41F-73CD53685F6E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2C81C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2C81C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C81C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C81C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C81C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C81C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标题 5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4213" y="5300663"/>
            <a:ext cx="7991475" cy="641350"/>
          </a:xfrm>
          <a:ln/>
        </p:spPr>
        <p:txBody>
          <a:bodyPr lIns="91440" tIns="45720" rIns="91440" bIns="45720" anchor="b" anchorCtr="0"/>
          <a:p>
            <a:pPr defTabSz="914400">
              <a:buClrTx/>
              <a:buSzTx/>
              <a:buFontTx/>
              <a:buNone/>
            </a:pPr>
            <a:r>
              <a:rPr lang="en-US" altLang="zh-CN" sz="5400" b="1" kern="1200" dirty="0">
                <a:latin typeface="+mj-lt"/>
                <a:ea typeface="黑体" panose="02010609060101010101" pitchFamily="49" charset="-122"/>
                <a:cs typeface="+mj-cs"/>
              </a:rPr>
              <a:t>LED</a:t>
            </a:r>
            <a:r>
              <a:rPr lang="zh-CN" altLang="en-US" sz="5400" b="1" kern="1200" dirty="0">
                <a:latin typeface="+mj-lt"/>
                <a:ea typeface="黑体" panose="02010609060101010101" pitchFamily="49" charset="-122"/>
                <a:cs typeface="+mj-cs"/>
              </a:rPr>
              <a:t>显示屏基础知识培训</a:t>
            </a:r>
            <a:endParaRPr lang="zh-CN" altLang="en-US" sz="5400" b="1" kern="1200" dirty="0">
              <a:latin typeface="+mj-lt"/>
              <a:ea typeface="黑体" panose="02010609060101010101" pitchFamily="49" charset="-122"/>
              <a:cs typeface="+mj-cs"/>
            </a:endParaRPr>
          </a:p>
        </p:txBody>
      </p:sp>
      <p:sp>
        <p:nvSpPr>
          <p:cNvPr id="10242" name="副标题 7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779838" y="6237288"/>
            <a:ext cx="5222875" cy="358775"/>
          </a:xfrm>
          <a:ln/>
        </p:spPr>
        <p:txBody>
          <a:bodyPr lIns="91440" tIns="45720" rIns="91440" bIns="45720" anchor="t" anchorCtr="0"/>
          <a:p>
            <a:pPr algn="r" defTabSz="914400" fontAlgn="base">
              <a:buClrTx/>
              <a:buSzTx/>
            </a:pPr>
            <a:r>
              <a:rPr lang="zh-CN" altLang="en-US" kern="1200" dirty="0">
                <a:latin typeface="+mn-lt"/>
                <a:ea typeface="+mn-ea"/>
                <a:cs typeface="+mn-cs"/>
              </a:rPr>
              <a:t>          </a:t>
            </a:r>
            <a:r>
              <a:rPr lang="en-US" altLang="zh-CN" kern="1200" dirty="0">
                <a:latin typeface="+mn-lt"/>
                <a:ea typeface="+mn-ea"/>
                <a:cs typeface="+mn-cs"/>
              </a:rPr>
              <a:t>--</a:t>
            </a:r>
            <a:r>
              <a:rPr lang="zh-CN" altLang="en-US" kern="1200" dirty="0">
                <a:latin typeface="+mn-lt"/>
                <a:ea typeface="+mn-ea"/>
                <a:cs typeface="+mn-cs"/>
              </a:rPr>
              <a:t>罗维斌</a:t>
            </a:r>
            <a:endParaRPr lang="zh-CN" altLang="en-US" kern="1200" dirty="0">
              <a:latin typeface="+mn-lt"/>
              <a:ea typeface="+mn-ea"/>
              <a:cs typeface="+mn-cs"/>
            </a:endParaRPr>
          </a:p>
        </p:txBody>
      </p:sp>
    </p:spTree>
    <p:custDataLst>
      <p:tags r:id="rId3"/>
    </p:custDataLst>
  </p:cSld>
  <p:clrMapOvr>
    <a:masterClrMapping/>
  </p:clrMapOvr>
  <p:transition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标题 3"/>
          <p:cNvSpPr>
            <a:spLocks noGrp="1"/>
          </p:cNvSpPr>
          <p:nvPr>
            <p:ph type="title"/>
          </p:nvPr>
        </p:nvSpPr>
        <p:spPr>
          <a:xfrm>
            <a:off x="539750" y="188913"/>
            <a:ext cx="7886700" cy="892175"/>
          </a:xfrm>
          <a:ln/>
        </p:spPr>
        <p:txBody>
          <a:bodyPr lIns="91440" tIns="45720" rIns="91440" bIns="45720" anchor="ctr" anchorCtr="0"/>
          <a:p>
            <a:r>
              <a:rPr lang="zh-CN" altLang="zh-CN"/>
              <a:t>二、</a:t>
            </a:r>
            <a:r>
              <a:rPr lang="en-US" altLang="zh-CN"/>
              <a:t>LED</a:t>
            </a:r>
            <a:r>
              <a:rPr lang="zh-CN" altLang="en-US"/>
              <a:t>基础知识及模组</a:t>
            </a:r>
            <a:endParaRPr lang="zh-CN" altLang="en-US"/>
          </a:p>
        </p:txBody>
      </p:sp>
      <p:sp>
        <p:nvSpPr>
          <p:cNvPr id="20482" name="文本框 4"/>
          <p:cNvSpPr txBox="1"/>
          <p:nvPr/>
        </p:nvSpPr>
        <p:spPr>
          <a:xfrm>
            <a:off x="539750" y="981075"/>
            <a:ext cx="2840038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4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类型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483" name="文本框 5"/>
          <p:cNvSpPr txBox="1"/>
          <p:nvPr/>
        </p:nvSpPr>
        <p:spPr>
          <a:xfrm>
            <a:off x="792163" y="1412875"/>
            <a:ext cx="7859712" cy="3667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(1).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直插式：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346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Φ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3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椭圆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）、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546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（Φ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5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椭圆）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0484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35825" y="981075"/>
            <a:ext cx="1511300" cy="1809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5" name="文本框 7"/>
          <p:cNvSpPr txBox="1"/>
          <p:nvPr/>
        </p:nvSpPr>
        <p:spPr>
          <a:xfrm>
            <a:off x="768350" y="1989138"/>
            <a:ext cx="6408738" cy="353536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(2).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贴片式：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 表贴三合一：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5050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3528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3535</a:t>
            </a:r>
            <a:endParaRPr lang="en-US" altLang="zh-CN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表贴三拼一：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0805</a:t>
            </a:r>
            <a:endParaRPr lang="en-US" altLang="zh-CN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en-US" altLang="zh-CN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优势：色彩一致性，视角等重要显示指标是现有方案里最好的一种，特别是三合一表贴的混色效果非常好。</a:t>
            </a:r>
            <a:endParaRPr lang="en-US" altLang="zh-CN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    缺点：加工工艺麻烦，成本太高。</a:t>
            </a:r>
            <a:endParaRPr lang="en-US" altLang="zh-CN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(3).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亚表贴</a:t>
            </a:r>
            <a:endParaRPr lang="en-US" altLang="zh-CN" sz="16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  优势：在显示色彩一致性，视角等首要指标和标贴方案差别不大了，但成本较低，显示效果很好，分辨率理论上可以做到17200以上。</a:t>
            </a:r>
            <a:endParaRPr lang="en-US" altLang="zh-CN" sz="16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  缺点：加工还是较复杂，抗静电要求高。</a:t>
            </a:r>
            <a:endParaRPr lang="en-US" altLang="zh-CN" sz="16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(4).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点阵模组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优势：原材料成本最有优势，且生产加工工艺简单，质量稳定。</a:t>
            </a:r>
            <a:endParaRPr lang="zh-CN" altLang="en-US" sz="16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  缺点：色彩一致性差，马赛克现象较严重，显示效果较差。</a:t>
            </a:r>
            <a:endParaRPr lang="zh-CN" altLang="en-US" sz="16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0486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825" y="2925763"/>
            <a:ext cx="1497013" cy="31892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2048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2048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" fill="hold"/>
                                        <p:tgtEl>
                                          <p:spTgt spid="2048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" fill="hold"/>
                                        <p:tgtEl>
                                          <p:spTgt spid="2048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" fill="hold"/>
                                        <p:tgtEl>
                                          <p:spTgt spid="2048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" fill="hold"/>
                                        <p:tgtEl>
                                          <p:spTgt spid="2048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1" grpId="0"/>
      <p:bldP spid="20482" grpId="0"/>
      <p:bldP spid="20483" grpId="0"/>
      <p:bldP spid="2048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文本框 5"/>
          <p:cNvSpPr txBox="1"/>
          <p:nvPr/>
        </p:nvSpPr>
        <p:spPr>
          <a:xfrm>
            <a:off x="539750" y="476250"/>
            <a:ext cx="7859713" cy="3667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(1).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直插式：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346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黑体" panose="02010609060101010101" pitchFamily="49" charset="-122"/>
              </a:rPr>
              <a:t>Φ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黑体" panose="02010609060101010101" pitchFamily="49" charset="-122"/>
              </a:rPr>
              <a:t>3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黑体" panose="02010609060101010101" pitchFamily="49" charset="-122"/>
              </a:rPr>
              <a:t>椭圆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）、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546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（Φ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5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椭圆）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506" name="文本框 3"/>
          <p:cNvSpPr txBox="1"/>
          <p:nvPr/>
        </p:nvSpPr>
        <p:spPr>
          <a:xfrm>
            <a:off x="682625" y="836613"/>
            <a:ext cx="7861300" cy="63976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en-US">
                <a:latin typeface="楷体" panose="02010609060101010101" charset="-122"/>
                <a:ea typeface="楷体" panose="02010609060101010101" charset="-122"/>
              </a:rPr>
              <a:t>a.346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（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黑体" panose="02010609060101010101" pitchFamily="49" charset="-122"/>
              </a:rPr>
              <a:t>Φ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黑体" panose="02010609060101010101" pitchFamily="49" charset="-122"/>
              </a:rPr>
              <a:t>3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黑体" panose="02010609060101010101" pitchFamily="49" charset="-122"/>
              </a:rPr>
              <a:t>椭圆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）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:3mm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椭圆灯 发光颜色 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RGB</a:t>
            </a:r>
            <a:endParaRPr lang="en-US" altLang="zh-CN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  <a:p>
            <a:r>
              <a:rPr lang="en-US" altLang="en-US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b.546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黑体" panose="02010609060101010101" pitchFamily="49" charset="-122"/>
              </a:rPr>
              <a:t>（Φ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黑体" panose="02010609060101010101" pitchFamily="49" charset="-122"/>
              </a:rPr>
              <a:t>5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黑体" panose="02010609060101010101" pitchFamily="49" charset="-122"/>
              </a:rPr>
              <a:t>椭圆）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黑体" panose="02010609060101010101" pitchFamily="49" charset="-122"/>
              </a:rPr>
              <a:t>:5mm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黑体" panose="02010609060101010101" pitchFamily="49" charset="-122"/>
              </a:rPr>
              <a:t>椭圆灯 发光颜色 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黑体" panose="02010609060101010101" pitchFamily="49" charset="-122"/>
              </a:rPr>
              <a:t>RGB</a:t>
            </a:r>
            <a:endParaRPr lang="en-US" altLang="zh-CN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pic>
        <p:nvPicPr>
          <p:cNvPr id="21507" name="图片 4"/>
          <p:cNvPicPr>
            <a:picLocks noChangeAspect="1"/>
          </p:cNvPicPr>
          <p:nvPr/>
        </p:nvPicPr>
        <p:blipFill>
          <a:blip r:embed="rId1"/>
          <a:srcRect r="48936" b="4153"/>
          <a:stretch>
            <a:fillRect/>
          </a:stretch>
        </p:blipFill>
        <p:spPr>
          <a:xfrm>
            <a:off x="682625" y="1557338"/>
            <a:ext cx="2505075" cy="3151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图片 6"/>
          <p:cNvPicPr>
            <a:picLocks noChangeAspect="1"/>
          </p:cNvPicPr>
          <p:nvPr/>
        </p:nvPicPr>
        <p:blipFill>
          <a:blip r:embed="rId1"/>
          <a:srcRect l="63988" t="40390" r="-49"/>
          <a:stretch>
            <a:fillRect/>
          </a:stretch>
        </p:blipFill>
        <p:spPr>
          <a:xfrm>
            <a:off x="900113" y="4652963"/>
            <a:ext cx="1874837" cy="2078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1485900"/>
            <a:ext cx="3343275" cy="171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0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950" y="2276475"/>
            <a:ext cx="1738313" cy="203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538" y="3286125"/>
            <a:ext cx="2392362" cy="1704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2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863" y="4568825"/>
            <a:ext cx="2459037" cy="1681163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3" name="直接连接符 12"/>
          <p:cNvCxnSpPr/>
          <p:nvPr/>
        </p:nvCxnSpPr>
        <p:spPr>
          <a:xfrm>
            <a:off x="3851275" y="1628775"/>
            <a:ext cx="0" cy="4622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2150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" fill="hold"/>
                                        <p:tgtEl>
                                          <p:spTgt spid="2150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" fill="hold"/>
                                        <p:tgtEl>
                                          <p:spTgt spid="2150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" fill="hold"/>
                                        <p:tgtEl>
                                          <p:spTgt spid="2150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" fill="hold"/>
                                        <p:tgtEl>
                                          <p:spTgt spid="2150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" fill="hold"/>
                                        <p:tgtEl>
                                          <p:spTgt spid="215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" fill="hold"/>
                                        <p:tgtEl>
                                          <p:spTgt spid="215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" fill="hold"/>
                                        <p:tgtEl>
                                          <p:spTgt spid="215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" grpId="0"/>
      <p:bldP spid="2150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文本框 5"/>
          <p:cNvSpPr txBox="1"/>
          <p:nvPr/>
        </p:nvSpPr>
        <p:spPr>
          <a:xfrm>
            <a:off x="395288" y="549275"/>
            <a:ext cx="7859712" cy="3651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(2).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黑体" panose="02010609060101010101" pitchFamily="49" charset="-122"/>
              </a:rPr>
              <a:t>表贴三合一：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黑体" panose="02010609060101010101" pitchFamily="49" charset="-122"/>
              </a:rPr>
              <a:t>5050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黑体" panose="02010609060101010101" pitchFamily="49" charset="-122"/>
              </a:rPr>
              <a:t>、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黑体" panose="02010609060101010101" pitchFamily="49" charset="-122"/>
              </a:rPr>
              <a:t>3528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黑体" panose="02010609060101010101" pitchFamily="49" charset="-122"/>
              </a:rPr>
              <a:t>、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黑体" panose="02010609060101010101" pitchFamily="49" charset="-122"/>
              </a:rPr>
              <a:t>3535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2530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188" y="1125538"/>
            <a:ext cx="3783012" cy="3303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1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25" y="4437063"/>
            <a:ext cx="1828800" cy="2149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2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363" y="1196975"/>
            <a:ext cx="3705225" cy="3201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3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825" y="4292600"/>
            <a:ext cx="2916238" cy="1949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2252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" fill="hold"/>
                                        <p:tgtEl>
                                          <p:spTgt spid="2253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" fill="hold"/>
                                        <p:tgtEl>
                                          <p:spTgt spid="2253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" fill="hold"/>
                                        <p:tgtEl>
                                          <p:spTgt spid="2253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" fill="hold"/>
                                        <p:tgtEl>
                                          <p:spTgt spid="2253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3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825" y="260350"/>
            <a:ext cx="8767763" cy="58848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2355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7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333375"/>
            <a:ext cx="8378825" cy="5695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2457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1" name="标题 3"/>
          <p:cNvSpPr>
            <a:spLocks noGrp="1"/>
          </p:cNvSpPr>
          <p:nvPr>
            <p:ph type="title"/>
          </p:nvPr>
        </p:nvSpPr>
        <p:spPr>
          <a:xfrm>
            <a:off x="539750" y="188913"/>
            <a:ext cx="7886700" cy="892175"/>
          </a:xfrm>
          <a:ln/>
        </p:spPr>
        <p:txBody>
          <a:bodyPr lIns="91440" tIns="45720" rIns="91440" bIns="45720" anchor="ctr" anchorCtr="0"/>
          <a:p>
            <a:r>
              <a:rPr lang="zh-CN" altLang="zh-CN"/>
              <a:t>二、</a:t>
            </a:r>
            <a:r>
              <a:rPr lang="en-US" altLang="zh-CN"/>
              <a:t>LED</a:t>
            </a:r>
            <a:r>
              <a:rPr lang="zh-CN" altLang="en-US"/>
              <a:t>基础知识及模组</a:t>
            </a:r>
            <a:endParaRPr lang="zh-CN" altLang="en-US"/>
          </a:p>
        </p:txBody>
      </p:sp>
      <p:sp>
        <p:nvSpPr>
          <p:cNvPr id="25602" name="文本框 4"/>
          <p:cNvSpPr txBox="1"/>
          <p:nvPr/>
        </p:nvSpPr>
        <p:spPr>
          <a:xfrm>
            <a:off x="539750" y="981075"/>
            <a:ext cx="2840038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5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、管芯的技术参数</a:t>
            </a:r>
            <a:endParaRPr lang="en-US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5603" name="文本框 5"/>
          <p:cNvSpPr txBox="1"/>
          <p:nvPr/>
        </p:nvSpPr>
        <p:spPr>
          <a:xfrm>
            <a:off x="584200" y="1412875"/>
            <a:ext cx="8067675" cy="11890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(1).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管芯尺寸：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通常全彩显示屏选择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13mil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以上的芯片，单双色显示屏选择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9mil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以上的芯片。芯片尺寸会直接影响芯片的发热和寿命。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 备注：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mil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，晶片布局的长度单位，我们也叫做毫英寸，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1mil=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千分之一英寸，对于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晶片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9mil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或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13mil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，指的是晶片的长宽尺寸。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5604" name="文本框 6"/>
          <p:cNvSpPr txBox="1"/>
          <p:nvPr/>
        </p:nvSpPr>
        <p:spPr>
          <a:xfrm>
            <a:off x="611188" y="2708275"/>
            <a:ext cx="8002587" cy="914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(2).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管芯亮度：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管芯亮度将直接影响显示屏的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亮度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。如果选择管芯时亮度不够，在做显示屏时靠提高电流来提高亮度，则直接影响显示屏的寿命。所以在制作显示屏时，应选择亮度高于显示屏要求亮度。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5605" name="文本框 7"/>
          <p:cNvSpPr txBox="1"/>
          <p:nvPr/>
        </p:nvSpPr>
        <p:spPr>
          <a:xfrm>
            <a:off x="612775" y="3644900"/>
            <a:ext cx="8001000" cy="11890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(3).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管芯波长：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波长参数直接影响显示屏的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颜色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。正波长为红色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640nm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，绿色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525nm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，蓝色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470nm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。制作全彩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显示屏时，通常选择正波长，以达到色彩绚丽丰富的效果。而对于单双色显示屏，可以选择偏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5nm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的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，不会印象文字的显示效果。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5606" name="文本框 8"/>
          <p:cNvSpPr txBox="1"/>
          <p:nvPr/>
        </p:nvSpPr>
        <p:spPr>
          <a:xfrm>
            <a:off x="612775" y="4870450"/>
            <a:ext cx="8001000" cy="914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(4).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管芯均匀性：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管芯均匀性直接影响显示屏的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均匀性，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均匀性包括亮度均匀性和波长均匀性。一般选择管芯时，波长偏差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2.5nm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，亮度偏差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10%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以内不会影响显示屏效果，超出此范围则会影响显示屏效果。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2560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" fill="hold"/>
                                        <p:tgtEl>
                                          <p:spTgt spid="2560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" fill="hold"/>
                                        <p:tgtEl>
                                          <p:spTgt spid="2560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" fill="hold"/>
                                        <p:tgtEl>
                                          <p:spTgt spid="2560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" fill="hold"/>
                                        <p:tgtEl>
                                          <p:spTgt spid="2560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" fill="hold"/>
                                        <p:tgtEl>
                                          <p:spTgt spid="2560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1" grpId="0"/>
      <p:bldP spid="25602" grpId="0"/>
      <p:bldP spid="25603" grpId="0"/>
      <p:bldP spid="25604" grpId="0"/>
      <p:bldP spid="25605" grpId="0"/>
      <p:bldP spid="2560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标题 3"/>
          <p:cNvSpPr>
            <a:spLocks noGrp="1"/>
          </p:cNvSpPr>
          <p:nvPr>
            <p:ph type="title"/>
          </p:nvPr>
        </p:nvSpPr>
        <p:spPr>
          <a:xfrm>
            <a:off x="539750" y="188913"/>
            <a:ext cx="7886700" cy="892175"/>
          </a:xfrm>
          <a:ln/>
        </p:spPr>
        <p:txBody>
          <a:bodyPr lIns="91440" tIns="45720" rIns="91440" bIns="45720" anchor="ctr" anchorCtr="0"/>
          <a:p>
            <a:r>
              <a:rPr lang="zh-CN" altLang="zh-CN"/>
              <a:t>二、</a:t>
            </a:r>
            <a:r>
              <a:rPr lang="en-US" altLang="zh-CN"/>
              <a:t>LED</a:t>
            </a:r>
            <a:r>
              <a:rPr lang="zh-CN" altLang="en-US"/>
              <a:t>基础知识及模组</a:t>
            </a:r>
            <a:endParaRPr lang="zh-CN" altLang="en-US"/>
          </a:p>
        </p:txBody>
      </p:sp>
      <p:sp>
        <p:nvSpPr>
          <p:cNvPr id="26626" name="文本框 4"/>
          <p:cNvSpPr txBox="1"/>
          <p:nvPr/>
        </p:nvSpPr>
        <p:spPr>
          <a:xfrm>
            <a:off x="539750" y="981075"/>
            <a:ext cx="2840038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6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、管芯的封装工艺</a:t>
            </a:r>
            <a:endParaRPr lang="en-US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6627" name="文本框 5"/>
          <p:cNvSpPr txBox="1"/>
          <p:nvPr/>
        </p:nvSpPr>
        <p:spPr>
          <a:xfrm>
            <a:off x="584200" y="1412875"/>
            <a:ext cx="8067675" cy="641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(1).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支架：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影响散热效果，从而影响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寿命，最好的为铜支架，其次为铁支架。一般全彩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LED	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显示屏选用铜支架，单双色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显示屏采用铁支架。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6628" name="文本框 6"/>
          <p:cNvSpPr txBox="1"/>
          <p:nvPr/>
        </p:nvSpPr>
        <p:spPr>
          <a:xfrm>
            <a:off x="611188" y="2060575"/>
            <a:ext cx="8069262" cy="3667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(2).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胶体：</a:t>
            </a:r>
            <a:r>
              <a:rPr lang="en-US" altLang="en-US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胶体会影响到散热、亮度一致性、角度等参数。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6629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2636838"/>
            <a:ext cx="3867150" cy="2206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0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538" y="3429000"/>
            <a:ext cx="4405312" cy="25606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266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" fill="hold"/>
                                        <p:tgtEl>
                                          <p:spTgt spid="266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" fill="hold"/>
                                        <p:tgtEl>
                                          <p:spTgt spid="2662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" fill="hold"/>
                                        <p:tgtEl>
                                          <p:spTgt spid="2662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" fill="hold"/>
                                        <p:tgtEl>
                                          <p:spTgt spid="2662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" fill="hold"/>
                                        <p:tgtEl>
                                          <p:spTgt spid="2663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" grpId="0"/>
      <p:bldP spid="26626" grpId="0"/>
      <p:bldP spid="26627" grpId="0"/>
      <p:bldP spid="266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49" name="标题 3"/>
          <p:cNvSpPr>
            <a:spLocks noGrp="1"/>
          </p:cNvSpPr>
          <p:nvPr>
            <p:ph type="title"/>
          </p:nvPr>
        </p:nvSpPr>
        <p:spPr>
          <a:xfrm>
            <a:off x="539750" y="188913"/>
            <a:ext cx="7886700" cy="892175"/>
          </a:xfrm>
          <a:ln/>
        </p:spPr>
        <p:txBody>
          <a:bodyPr lIns="91440" tIns="45720" rIns="91440" bIns="45720" anchor="ctr" anchorCtr="0"/>
          <a:p>
            <a:r>
              <a:rPr lang="zh-CN" altLang="zh-CN"/>
              <a:t>三、</a:t>
            </a:r>
            <a:r>
              <a:rPr lang="en-US" altLang="zh-CN"/>
              <a:t>LED</a:t>
            </a:r>
            <a:r>
              <a:rPr lang="zh-CN" altLang="en-US"/>
              <a:t>显示屏箱体</a:t>
            </a:r>
            <a:endParaRPr lang="zh-CN" altLang="en-US"/>
          </a:p>
        </p:txBody>
      </p:sp>
      <p:sp>
        <p:nvSpPr>
          <p:cNvPr id="27650" name="文本框 4"/>
          <p:cNvSpPr txBox="1"/>
          <p:nvPr/>
        </p:nvSpPr>
        <p:spPr>
          <a:xfrm>
            <a:off x="539750" y="981075"/>
            <a:ext cx="2840038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、箱体分类</a:t>
            </a:r>
            <a:endParaRPr lang="en-US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651" name="文本框 5"/>
          <p:cNvSpPr txBox="1"/>
          <p:nvPr/>
        </p:nvSpPr>
        <p:spPr>
          <a:xfrm>
            <a:off x="584200" y="1412875"/>
            <a:ext cx="8067675" cy="641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(1).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按材料分：铁箱体（冷轧板，厚度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1.0mm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1.2mm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1.5mm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）；铝箱体（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5052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，厚度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2mm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）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652" name="文本框 6"/>
          <p:cNvSpPr txBox="1"/>
          <p:nvPr/>
        </p:nvSpPr>
        <p:spPr>
          <a:xfrm>
            <a:off x="611188" y="2062163"/>
            <a:ext cx="8069262" cy="914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(2).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按使用方式分：</a:t>
            </a: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托架（叫磁柱和铝边框）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简易箱体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密封箱体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防水箱体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、吊装箱体、球场屏箱体、孤形箱体、窗帘屏、前维护箱体、喷绘屏箱体、异形箱体。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653" name="文本框 7"/>
          <p:cNvSpPr txBox="1"/>
          <p:nvPr/>
        </p:nvSpPr>
        <p:spPr>
          <a:xfrm>
            <a:off x="539750" y="2925763"/>
            <a:ext cx="2840038" cy="395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、箱体图片</a:t>
            </a:r>
            <a:endParaRPr lang="en-US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7654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06813" y="2708275"/>
            <a:ext cx="4713287" cy="3522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5" name="文本框 9"/>
          <p:cNvSpPr txBox="1"/>
          <p:nvPr/>
        </p:nvSpPr>
        <p:spPr>
          <a:xfrm>
            <a:off x="390525" y="3644900"/>
            <a:ext cx="3233738" cy="11890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托架（磁柱和铝边框）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适合用于室内显示屏安装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2764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2765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" fill="hold"/>
                                        <p:tgtEl>
                                          <p:spTgt spid="2765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" fill="hold"/>
                                        <p:tgtEl>
                                          <p:spTgt spid="2765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" fill="hold"/>
                                        <p:tgtEl>
                                          <p:spTgt spid="2765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" fill="hold"/>
                                        <p:tgtEl>
                                          <p:spTgt spid="2765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" fill="hold"/>
                                        <p:tgtEl>
                                          <p:spTgt spid="2765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9" grpId="0"/>
      <p:bldP spid="27650" grpId="0"/>
      <p:bldP spid="27651" grpId="0"/>
      <p:bldP spid="27652" grpId="0"/>
      <p:bldP spid="27653" grpId="0"/>
      <p:bldP spid="276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3" name="文本框 7"/>
          <p:cNvSpPr txBox="1"/>
          <p:nvPr/>
        </p:nvSpPr>
        <p:spPr>
          <a:xfrm>
            <a:off x="539750" y="404813"/>
            <a:ext cx="2840038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、箱体图片</a:t>
            </a:r>
            <a:endParaRPr lang="en-US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867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765175"/>
            <a:ext cx="5184775" cy="2743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文本框 9"/>
          <p:cNvSpPr txBox="1"/>
          <p:nvPr/>
        </p:nvSpPr>
        <p:spPr>
          <a:xfrm>
            <a:off x="5724525" y="1628775"/>
            <a:ext cx="2447925" cy="701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简易箱体</a:t>
            </a:r>
            <a:endParaRPr lang="zh-CN" altLang="en-US" sz="4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8676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388" y="3448050"/>
            <a:ext cx="5070475" cy="2854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7" name="文本框 5"/>
          <p:cNvSpPr txBox="1"/>
          <p:nvPr/>
        </p:nvSpPr>
        <p:spPr>
          <a:xfrm>
            <a:off x="827088" y="4508500"/>
            <a:ext cx="2762250" cy="1311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密封</a:t>
            </a:r>
            <a:r>
              <a:rPr lang="en-US" altLang="zh-CN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(</a:t>
            </a:r>
            <a:r>
              <a:rPr lang="zh-CN" altLang="en-US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防水</a:t>
            </a:r>
            <a:r>
              <a:rPr lang="en-US" altLang="zh-CN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)</a:t>
            </a:r>
            <a:endParaRPr lang="en-US" altLang="zh-CN" sz="4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箱体</a:t>
            </a:r>
            <a:endParaRPr lang="zh-CN" altLang="en-US" sz="4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2867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2867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" fill="hold"/>
                                        <p:tgtEl>
                                          <p:spTgt spid="2867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" fill="hold"/>
                                        <p:tgtEl>
                                          <p:spTgt spid="2867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" fill="hold"/>
                                        <p:tgtEl>
                                          <p:spTgt spid="2867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3" grpId="0"/>
      <p:bldP spid="28675" grpId="0"/>
      <p:bldP spid="2867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7" name="文本框 7"/>
          <p:cNvSpPr txBox="1"/>
          <p:nvPr/>
        </p:nvSpPr>
        <p:spPr>
          <a:xfrm>
            <a:off x="539750" y="404813"/>
            <a:ext cx="2840038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、箱体图片</a:t>
            </a:r>
            <a:endParaRPr lang="en-US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9698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188" y="765175"/>
            <a:ext cx="7985125" cy="5483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2969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2969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标题 2"/>
          <p:cNvSpPr>
            <a:spLocks noGrp="1"/>
          </p:cNvSpPr>
          <p:nvPr>
            <p:ph type="title"/>
          </p:nvPr>
        </p:nvSpPr>
        <p:spPr>
          <a:xfrm>
            <a:off x="611188" y="333375"/>
            <a:ext cx="7886700" cy="890588"/>
          </a:xfrm>
          <a:ln/>
        </p:spPr>
        <p:txBody>
          <a:bodyPr lIns="91440" tIns="45720" rIns="91440" bIns="45720" anchor="ctr" anchorCtr="0"/>
          <a:p>
            <a:pPr algn="ctr"/>
            <a:r>
              <a:rPr lang="zh-CN" altLang="en-US"/>
              <a:t>目   录</a:t>
            </a:r>
            <a:endParaRPr lang="zh-CN" altLang="en-US"/>
          </a:p>
        </p:txBody>
      </p:sp>
      <p:sp>
        <p:nvSpPr>
          <p:cNvPr id="12290" name="文本框 3"/>
          <p:cNvSpPr txBox="1"/>
          <p:nvPr/>
        </p:nvSpPr>
        <p:spPr>
          <a:xfrm>
            <a:off x="1979613" y="1485900"/>
            <a:ext cx="6477000" cy="3992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一、显示屏的适用范围</a:t>
            </a:r>
            <a:endParaRPr lang="zh-CN" altLang="en-US" sz="32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二、</a:t>
            </a:r>
            <a:r>
              <a:rPr lang="en-US" altLang="zh-CN" sz="3200" b="1">
                <a:latin typeface="黑体" panose="02010609060101010101" pitchFamily="49" charset="-122"/>
                <a:ea typeface="黑体" panose="02010609060101010101" pitchFamily="49" charset="-122"/>
              </a:rPr>
              <a:t>LED</a:t>
            </a: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基础知识及模组</a:t>
            </a:r>
            <a:endParaRPr lang="zh-CN" altLang="en-US" sz="32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三、</a:t>
            </a:r>
            <a:r>
              <a:rPr lang="en-US" altLang="zh-CN" sz="3200" b="1">
                <a:latin typeface="黑体" panose="02010609060101010101" pitchFamily="49" charset="-122"/>
                <a:ea typeface="黑体" panose="02010609060101010101" pitchFamily="49" charset="-122"/>
              </a:rPr>
              <a:t>LED</a:t>
            </a: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显示屏箱体</a:t>
            </a:r>
            <a:endParaRPr lang="zh-CN" altLang="en-US" sz="32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四、</a:t>
            </a:r>
            <a:r>
              <a:rPr lang="en-US" altLang="zh-CN" sz="3200" b="1">
                <a:latin typeface="黑体" panose="02010609060101010101" pitchFamily="49" charset="-122"/>
                <a:ea typeface="黑体" panose="02010609060101010101" pitchFamily="49" charset="-122"/>
              </a:rPr>
              <a:t>LED</a:t>
            </a: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显示屏</a:t>
            </a:r>
            <a:endParaRPr lang="zh-CN" altLang="en-US" sz="32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五、</a:t>
            </a:r>
            <a:r>
              <a:rPr lang="en-US" altLang="zh-CN" sz="3200" b="1">
                <a:latin typeface="黑体" panose="02010609060101010101" pitchFamily="49" charset="-122"/>
                <a:ea typeface="黑体" panose="02010609060101010101" pitchFamily="49" charset="-122"/>
              </a:rPr>
              <a:t>LED</a:t>
            </a: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显示屏专业术语</a:t>
            </a:r>
            <a:endParaRPr lang="zh-CN" altLang="en-US" sz="32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六、评估</a:t>
            </a:r>
            <a:r>
              <a:rPr lang="en-US" altLang="zh-CN" sz="3200" b="1">
                <a:latin typeface="黑体" panose="02010609060101010101" pitchFamily="49" charset="-122"/>
                <a:ea typeface="黑体" panose="02010609060101010101" pitchFamily="49" charset="-122"/>
              </a:rPr>
              <a:t>LED</a:t>
            </a: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显示屏的好坏</a:t>
            </a:r>
            <a:endParaRPr lang="zh-CN" altLang="en-US" sz="32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七、显示屏现场勘察内容</a:t>
            </a:r>
            <a:endParaRPr lang="zh-CN" altLang="en-US" sz="32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八、显示屏常见问题及解决方法</a:t>
            </a:r>
            <a:endParaRPr lang="zh-CN" altLang="en-US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1228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" fill="hold"/>
                                        <p:tgtEl>
                                          <p:spTgt spid="1229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9" grpId="0"/>
      <p:bldP spid="1229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21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765175"/>
            <a:ext cx="7564438" cy="5443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2" name="文本框 7"/>
          <p:cNvSpPr txBox="1"/>
          <p:nvPr/>
        </p:nvSpPr>
        <p:spPr>
          <a:xfrm>
            <a:off x="539750" y="404813"/>
            <a:ext cx="2840038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、箱体图片</a:t>
            </a:r>
            <a:endParaRPr lang="en-US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307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3072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5" name="文本框 7"/>
          <p:cNvSpPr txBox="1"/>
          <p:nvPr/>
        </p:nvSpPr>
        <p:spPr>
          <a:xfrm>
            <a:off x="539750" y="404813"/>
            <a:ext cx="2840038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、箱体图片</a:t>
            </a:r>
            <a:endParaRPr lang="en-US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1746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765175"/>
            <a:ext cx="7635875" cy="5413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3174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3174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69" name="文本框 7"/>
          <p:cNvSpPr txBox="1"/>
          <p:nvPr/>
        </p:nvSpPr>
        <p:spPr>
          <a:xfrm>
            <a:off x="539750" y="404813"/>
            <a:ext cx="2840038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、箱体图片</a:t>
            </a:r>
            <a:endParaRPr lang="en-US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2770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288" y="836613"/>
            <a:ext cx="4067175" cy="3394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文本框 5"/>
          <p:cNvSpPr txBox="1"/>
          <p:nvPr/>
        </p:nvSpPr>
        <p:spPr>
          <a:xfrm>
            <a:off x="4643438" y="1052513"/>
            <a:ext cx="2762250" cy="701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前维护箱体</a:t>
            </a:r>
            <a:endParaRPr lang="zh-CN" altLang="en-US" sz="4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277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363" y="2349500"/>
            <a:ext cx="3890962" cy="3933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3" name="文本框 5"/>
          <p:cNvSpPr txBox="1"/>
          <p:nvPr/>
        </p:nvSpPr>
        <p:spPr>
          <a:xfrm>
            <a:off x="1619250" y="4868863"/>
            <a:ext cx="2762250" cy="701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4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异形箱体</a:t>
            </a:r>
            <a:endParaRPr lang="zh-CN" altLang="en-US" sz="4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3276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3277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" fill="hold"/>
                                        <p:tgtEl>
                                          <p:spTgt spid="3277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" fill="hold"/>
                                        <p:tgtEl>
                                          <p:spTgt spid="3277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" fill="hold"/>
                                        <p:tgtEl>
                                          <p:spTgt spid="3277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9" grpId="0"/>
      <p:bldP spid="32771" grpId="0"/>
      <p:bldP spid="3277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3" name="标题 3"/>
          <p:cNvSpPr>
            <a:spLocks noGrp="1"/>
          </p:cNvSpPr>
          <p:nvPr>
            <p:ph type="title"/>
          </p:nvPr>
        </p:nvSpPr>
        <p:spPr>
          <a:xfrm>
            <a:off x="539750" y="188913"/>
            <a:ext cx="7886700" cy="892175"/>
          </a:xfrm>
          <a:ln/>
        </p:spPr>
        <p:txBody>
          <a:bodyPr lIns="91440" tIns="45720" rIns="91440" bIns="45720" anchor="ctr" anchorCtr="0"/>
          <a:p>
            <a:r>
              <a:rPr lang="zh-CN" altLang="zh-CN"/>
              <a:t>四、</a:t>
            </a:r>
            <a:r>
              <a:rPr lang="en-US" altLang="zh-CN"/>
              <a:t>LED</a:t>
            </a:r>
            <a:r>
              <a:rPr lang="zh-CN" altLang="en-US"/>
              <a:t>显示屏</a:t>
            </a:r>
            <a:endParaRPr lang="zh-CN" altLang="en-US"/>
          </a:p>
        </p:txBody>
      </p:sp>
      <p:sp>
        <p:nvSpPr>
          <p:cNvPr id="33794" name="文本框 4"/>
          <p:cNvSpPr txBox="1"/>
          <p:nvPr/>
        </p:nvSpPr>
        <p:spPr>
          <a:xfrm>
            <a:off x="539750" y="981075"/>
            <a:ext cx="2840038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显示屏分类</a:t>
            </a:r>
            <a:endParaRPr lang="en-US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3795" name="文本框 5"/>
          <p:cNvSpPr txBox="1"/>
          <p:nvPr/>
        </p:nvSpPr>
        <p:spPr>
          <a:xfrm>
            <a:off x="584200" y="1412875"/>
            <a:ext cx="8067675" cy="6397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(1).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按使用环境分：户内（密度小、亮度低、不防水）；户外（亮度高、防水）；半户外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3796" name="文本框 5"/>
          <p:cNvSpPr txBox="1"/>
          <p:nvPr/>
        </p:nvSpPr>
        <p:spPr>
          <a:xfrm>
            <a:off x="611188" y="2062163"/>
            <a:ext cx="8067675" cy="63976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(2).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按显示颜色分：单色（一般为单红、单白）；双色（一般为红绿双色）；全彩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3797" name="文本框 5"/>
          <p:cNvSpPr txBox="1"/>
          <p:nvPr/>
        </p:nvSpPr>
        <p:spPr>
          <a:xfrm>
            <a:off x="611188" y="2709863"/>
            <a:ext cx="8067675" cy="11890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(3).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按点距分：</a:t>
            </a:r>
            <a:r>
              <a:rPr lang="en-US" altLang="zh-CN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P2.5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en-US" altLang="zh-CN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P3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en-US" altLang="zh-CN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P4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en-US" altLang="zh-CN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P5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en-US" altLang="zh-CN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P6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en-US" altLang="zh-CN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P8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en-US" altLang="zh-CN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P10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P12.5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P14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等。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      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P2.5</a:t>
            </a:r>
            <a:r>
              <a:rPr lang="zh-CN" altLang="zh-CN" b="1">
                <a:latin typeface="楷体" panose="02010609060101010101" charset="-122"/>
                <a:ea typeface="楷体" panose="02010609060101010101" charset="-122"/>
              </a:rPr>
              <a:t>点距为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2.5mm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；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P4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点距为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4mm</a:t>
            </a:r>
            <a:endParaRPr lang="en-US" altLang="zh-CN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     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室内一般采用：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P2.5\P4\P5</a:t>
            </a:r>
            <a:endParaRPr lang="en-US" altLang="zh-CN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     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户外一般采用：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P6\P8\P10</a:t>
            </a:r>
            <a:endParaRPr lang="en-US" altLang="zh-CN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3798" name="文本框 5"/>
          <p:cNvSpPr txBox="1"/>
          <p:nvPr/>
        </p:nvSpPr>
        <p:spPr>
          <a:xfrm>
            <a:off x="611188" y="3930650"/>
            <a:ext cx="8067675" cy="3667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(4).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按控制方式分：同步屏、异步屏（脱机）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3799" name="文本框 4"/>
          <p:cNvSpPr txBox="1"/>
          <p:nvPr/>
        </p:nvSpPr>
        <p:spPr>
          <a:xfrm>
            <a:off x="539750" y="4292600"/>
            <a:ext cx="2840038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显示屏基本组成</a:t>
            </a:r>
            <a:endParaRPr lang="en-US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3800" name="文本框 7"/>
          <p:cNvSpPr txBox="1"/>
          <p:nvPr/>
        </p:nvSpPr>
        <p:spPr>
          <a:xfrm>
            <a:off x="755650" y="4652963"/>
            <a:ext cx="8067675" cy="63976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(1).LED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显示屏由：显示屏主体、固定安装结构、控制系统、数据传输系统、音视频多媒体处理系统、配电系统、状态监控系统、散热系统组成。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3379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3379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" fill="hold"/>
                                        <p:tgtEl>
                                          <p:spTgt spid="3379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" fill="hold"/>
                                        <p:tgtEl>
                                          <p:spTgt spid="3379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" fill="hold"/>
                                        <p:tgtEl>
                                          <p:spTgt spid="3379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" fill="hold"/>
                                        <p:tgtEl>
                                          <p:spTgt spid="3379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" fill="hold"/>
                                        <p:tgtEl>
                                          <p:spTgt spid="3379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" fill="hold"/>
                                        <p:tgtEl>
                                          <p:spTgt spid="3380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3" grpId="0"/>
      <p:bldP spid="33794" grpId="0"/>
      <p:bldP spid="33795" grpId="0"/>
      <p:bldP spid="33796" grpId="0"/>
      <p:bldP spid="33797" grpId="0"/>
      <p:bldP spid="33798" grpId="0"/>
      <p:bldP spid="33799" grpId="0"/>
      <p:bldP spid="3380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文本框 7"/>
          <p:cNvSpPr txBox="1"/>
          <p:nvPr/>
        </p:nvSpPr>
        <p:spPr>
          <a:xfrm>
            <a:off x="539750" y="404813"/>
            <a:ext cx="3348038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显示屏组成示意图</a:t>
            </a:r>
            <a:endParaRPr lang="en-US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4818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188" y="765175"/>
            <a:ext cx="7872412" cy="5546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348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348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文本框 7"/>
          <p:cNvSpPr txBox="1"/>
          <p:nvPr/>
        </p:nvSpPr>
        <p:spPr>
          <a:xfrm>
            <a:off x="539750" y="404813"/>
            <a:ext cx="3348038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4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显示屏安装方式</a:t>
            </a:r>
            <a:endParaRPr lang="en-US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5842" name="文本框 5"/>
          <p:cNvSpPr txBox="1"/>
          <p:nvPr/>
        </p:nvSpPr>
        <p:spPr>
          <a:xfrm>
            <a:off x="754063" y="765175"/>
            <a:ext cx="8067675" cy="3651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(1).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吊装、挂装、座装、立柱式、镶嵌式等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5843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98975" y="1773238"/>
            <a:ext cx="4308475" cy="20780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4" name="文本框 5"/>
          <p:cNvSpPr txBox="1"/>
          <p:nvPr/>
        </p:nvSpPr>
        <p:spPr>
          <a:xfrm>
            <a:off x="682625" y="1125538"/>
            <a:ext cx="1149350" cy="5794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挂装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5845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88" y="1701800"/>
            <a:ext cx="3727450" cy="2390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6" name="文本框 5"/>
          <p:cNvSpPr txBox="1"/>
          <p:nvPr/>
        </p:nvSpPr>
        <p:spPr>
          <a:xfrm>
            <a:off x="611188" y="4221163"/>
            <a:ext cx="1149350" cy="5794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吊装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5847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300" y="4221163"/>
            <a:ext cx="2752725" cy="2022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8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175" y="4149725"/>
            <a:ext cx="2892425" cy="2114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3584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3584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" fill="hold"/>
                                        <p:tgtEl>
                                          <p:spTgt spid="3584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" fill="hold"/>
                                        <p:tgtEl>
                                          <p:spTgt spid="3584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" fill="hold"/>
                                        <p:tgtEl>
                                          <p:spTgt spid="3584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" fill="hold"/>
                                        <p:tgtEl>
                                          <p:spTgt spid="3584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" fill="hold"/>
                                        <p:tgtEl>
                                          <p:spTgt spid="3584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" fill="hold"/>
                                        <p:tgtEl>
                                          <p:spTgt spid="3584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1" grpId="0"/>
      <p:bldP spid="35842" grpId="0"/>
      <p:bldP spid="35844" grpId="0"/>
      <p:bldP spid="3584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686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0788" y="333375"/>
            <a:ext cx="6438900" cy="2435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66" name="文本框 5"/>
          <p:cNvSpPr txBox="1"/>
          <p:nvPr/>
        </p:nvSpPr>
        <p:spPr>
          <a:xfrm>
            <a:off x="898525" y="1052513"/>
            <a:ext cx="1149350" cy="5794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座装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6867" name="文本框 6"/>
          <p:cNvSpPr txBox="1"/>
          <p:nvPr/>
        </p:nvSpPr>
        <p:spPr>
          <a:xfrm>
            <a:off x="682625" y="2708275"/>
            <a:ext cx="1454150" cy="5794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立柱装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686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3357563"/>
            <a:ext cx="3098800" cy="32940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69" name="文本框 8"/>
          <p:cNvSpPr txBox="1"/>
          <p:nvPr/>
        </p:nvSpPr>
        <p:spPr>
          <a:xfrm>
            <a:off x="5795963" y="2781300"/>
            <a:ext cx="1454150" cy="5794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镶嵌装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687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075" y="3286125"/>
            <a:ext cx="4079875" cy="2978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3686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" fill="hold"/>
                                        <p:tgtEl>
                                          <p:spTgt spid="3686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" fill="hold"/>
                                        <p:tgtEl>
                                          <p:spTgt spid="3686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" fill="hold"/>
                                        <p:tgtEl>
                                          <p:spTgt spid="3686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" fill="hold"/>
                                        <p:tgtEl>
                                          <p:spTgt spid="3686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" fill="hold"/>
                                        <p:tgtEl>
                                          <p:spTgt spid="3687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  <p:bldP spid="36867" grpId="0"/>
      <p:bldP spid="3686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89" name="标题 3"/>
          <p:cNvSpPr>
            <a:spLocks noGrp="1"/>
          </p:cNvSpPr>
          <p:nvPr>
            <p:ph type="title"/>
          </p:nvPr>
        </p:nvSpPr>
        <p:spPr>
          <a:xfrm>
            <a:off x="539750" y="188913"/>
            <a:ext cx="7886700" cy="892175"/>
          </a:xfrm>
          <a:ln/>
        </p:spPr>
        <p:txBody>
          <a:bodyPr lIns="91440" tIns="45720" rIns="91440" bIns="45720" anchor="ctr" anchorCtr="0"/>
          <a:p>
            <a:r>
              <a:rPr lang="zh-CN" altLang="zh-CN"/>
              <a:t>五、</a:t>
            </a:r>
            <a:r>
              <a:rPr lang="en-US" altLang="zh-CN"/>
              <a:t>LED</a:t>
            </a:r>
            <a:r>
              <a:rPr lang="zh-CN" altLang="en-US"/>
              <a:t>显示屏专业术语</a:t>
            </a:r>
            <a:endParaRPr lang="zh-CN" altLang="en-US"/>
          </a:p>
        </p:txBody>
      </p:sp>
      <p:sp>
        <p:nvSpPr>
          <p:cNvPr id="37890" name="文本框 4"/>
          <p:cNvSpPr txBox="1"/>
          <p:nvPr/>
        </p:nvSpPr>
        <p:spPr>
          <a:xfrm>
            <a:off x="539750" y="981075"/>
            <a:ext cx="3662363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、像素点、像素直径、点间距</a:t>
            </a:r>
            <a:endParaRPr lang="en-US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7891" name="文本框 5"/>
          <p:cNvSpPr txBox="1"/>
          <p:nvPr/>
        </p:nvSpPr>
        <p:spPr>
          <a:xfrm>
            <a:off x="584200" y="1412875"/>
            <a:ext cx="8067675" cy="6397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(1).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像素点：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显示屏的最小发光单位，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显示屏中的每一个可被单独控制的发光单元称为像素。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7892" name="文本框 5"/>
          <p:cNvSpPr txBox="1"/>
          <p:nvPr/>
        </p:nvSpPr>
        <p:spPr>
          <a:xfrm>
            <a:off x="612775" y="2062163"/>
            <a:ext cx="8067675" cy="3651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(2).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像素直径：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是指每个一个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发光像素点的直径，单位为毫米。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7893" name="文本框 5"/>
          <p:cNvSpPr txBox="1"/>
          <p:nvPr/>
        </p:nvSpPr>
        <p:spPr>
          <a:xfrm>
            <a:off x="611188" y="2420938"/>
            <a:ext cx="8067675" cy="914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(3).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点间距：</a:t>
            </a:r>
            <a:r>
              <a:rPr lang="en-US" altLang="en-US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显示屏的两像素间的中心距离称为像素间距，又叫点间距。点间距越密，单位面积内像素密度越高，分辨率也高，成本也高。像素直径越小，点间距越小。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7894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088" y="3286125"/>
            <a:ext cx="4573587" cy="29575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3788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3789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" fill="hold"/>
                                        <p:tgtEl>
                                          <p:spTgt spid="3789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" fill="hold"/>
                                        <p:tgtEl>
                                          <p:spTgt spid="3789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" fill="hold"/>
                                        <p:tgtEl>
                                          <p:spTgt spid="3789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" fill="hold"/>
                                        <p:tgtEl>
                                          <p:spTgt spid="3789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9" grpId="0"/>
      <p:bldP spid="37890" grpId="0"/>
      <p:bldP spid="37891" grpId="0"/>
      <p:bldP spid="37892" grpId="0"/>
      <p:bldP spid="3789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3" name="文本框 4"/>
          <p:cNvSpPr txBox="1"/>
          <p:nvPr/>
        </p:nvSpPr>
        <p:spPr>
          <a:xfrm>
            <a:off x="395288" y="333375"/>
            <a:ext cx="3662362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、分辨率</a:t>
            </a:r>
            <a:endParaRPr lang="en-US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8914" name="文本框 5"/>
          <p:cNvSpPr txBox="1"/>
          <p:nvPr/>
        </p:nvSpPr>
        <p:spPr>
          <a:xfrm>
            <a:off x="439738" y="765175"/>
            <a:ext cx="8067675" cy="3651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(1).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模组分辨率：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模组横向像素点数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*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纵向像素点数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8915" name="文本框 5"/>
          <p:cNvSpPr txBox="1"/>
          <p:nvPr/>
        </p:nvSpPr>
        <p:spPr>
          <a:xfrm>
            <a:off x="466725" y="1125538"/>
            <a:ext cx="8067675" cy="3651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(2).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屏体分辨率：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显示屏横向像素点数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*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纵向像素点数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8916" name="文本框 5"/>
          <p:cNvSpPr txBox="1"/>
          <p:nvPr/>
        </p:nvSpPr>
        <p:spPr>
          <a:xfrm>
            <a:off x="466725" y="1484313"/>
            <a:ext cx="8067675" cy="63976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屏幕的分辨率越高，可以显示的内容越多，画面越细腻，但是分辨率越高，造价也就越昂贵。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8917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3350" y="2060575"/>
            <a:ext cx="5903913" cy="4267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389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" fill="hold"/>
                                        <p:tgtEl>
                                          <p:spTgt spid="389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" fill="hold"/>
                                        <p:tgtEl>
                                          <p:spTgt spid="389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" fill="hold"/>
                                        <p:tgtEl>
                                          <p:spTgt spid="389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" fill="hold"/>
                                        <p:tgtEl>
                                          <p:spTgt spid="389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3" grpId="0"/>
      <p:bldP spid="38914" grpId="0"/>
      <p:bldP spid="38915" grpId="0"/>
      <p:bldP spid="389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文本框 4"/>
          <p:cNvSpPr txBox="1"/>
          <p:nvPr/>
        </p:nvSpPr>
        <p:spPr>
          <a:xfrm>
            <a:off x="395288" y="333375"/>
            <a:ext cx="3662362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、亮度</a:t>
            </a:r>
            <a:endParaRPr lang="en-US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9938" name="文本框 5"/>
          <p:cNvSpPr txBox="1"/>
          <p:nvPr/>
        </p:nvSpPr>
        <p:spPr>
          <a:xfrm>
            <a:off x="611188" y="765175"/>
            <a:ext cx="8067675" cy="3651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亮度：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在给定方向上，每单位面积上的发光强度，亮度单位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cd/m2</a:t>
            </a:r>
            <a:endParaRPr lang="en-US" altLang="zh-CN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9939" name="文本框 5"/>
          <p:cNvSpPr txBox="1"/>
          <p:nvPr/>
        </p:nvSpPr>
        <p:spPr>
          <a:xfrm>
            <a:off x="611188" y="1268413"/>
            <a:ext cx="8067675" cy="1463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亮度与单位面积的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数量、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本身的亮度成正比。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的亮度与其驱动电流成正比，但寿命与电流的平方成反比，所以不过为了亮度过分提高驱动电流。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 在同等点密度下，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显示屏的亮度取决于采用的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晶片的材质、封装形式和尺寸大小，晶片越大，亮度越高，反之，亮度越低。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9940" name="文本框 5"/>
          <p:cNvSpPr txBox="1"/>
          <p:nvPr/>
        </p:nvSpPr>
        <p:spPr>
          <a:xfrm>
            <a:off x="682625" y="3213100"/>
            <a:ext cx="4727575" cy="17986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亮度要求：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户外朝阳：</a:t>
            </a:r>
            <a:r>
              <a:rPr lang="en-US" altLang="zh-CN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8000cd/m2</a:t>
            </a:r>
            <a:endParaRPr lang="en-US" altLang="zh-CN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户外背阴：</a:t>
            </a:r>
            <a:r>
              <a:rPr lang="en-US" altLang="zh-CN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4000cd/m2</a:t>
            </a:r>
            <a:endParaRPr lang="en-US" altLang="zh-CN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室内显示屏：</a:t>
            </a:r>
            <a:r>
              <a:rPr lang="en-US" altLang="zh-CN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800-2000cd/m2</a:t>
            </a:r>
            <a:endParaRPr lang="en-US" altLang="zh-CN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3993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" fill="hold"/>
                                        <p:tgtEl>
                                          <p:spTgt spid="3993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" fill="hold"/>
                                        <p:tgtEl>
                                          <p:spTgt spid="3993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" fill="hold"/>
                                        <p:tgtEl>
                                          <p:spTgt spid="3994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7" grpId="0"/>
      <p:bldP spid="39938" grpId="0"/>
      <p:bldP spid="39939" grpId="0"/>
      <p:bldP spid="399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标题 2"/>
          <p:cNvSpPr>
            <a:spLocks noGrp="1"/>
          </p:cNvSpPr>
          <p:nvPr>
            <p:ph type="title"/>
          </p:nvPr>
        </p:nvSpPr>
        <p:spPr>
          <a:xfrm>
            <a:off x="611188" y="260350"/>
            <a:ext cx="7886700" cy="892175"/>
          </a:xfrm>
          <a:ln/>
        </p:spPr>
        <p:txBody>
          <a:bodyPr lIns="91440" tIns="45720" rIns="91440" bIns="45720" anchor="ctr" anchorCtr="0"/>
          <a:p>
            <a:r>
              <a:rPr lang="zh-CN" altLang="en-US"/>
              <a:t>一、显示屏的适用范围</a:t>
            </a:r>
            <a:endParaRPr lang="zh-CN" altLang="en-US"/>
          </a:p>
        </p:txBody>
      </p:sp>
      <p:pic>
        <p:nvPicPr>
          <p:cNvPr id="1331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1125538"/>
            <a:ext cx="8388350" cy="4819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133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133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1" name="文本框 4"/>
          <p:cNvSpPr txBox="1"/>
          <p:nvPr/>
        </p:nvSpPr>
        <p:spPr>
          <a:xfrm>
            <a:off x="395288" y="476250"/>
            <a:ext cx="3662362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4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、灰度</a:t>
            </a:r>
            <a:endParaRPr lang="en-US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0962" name="文本框 5"/>
          <p:cNvSpPr txBox="1"/>
          <p:nvPr/>
        </p:nvSpPr>
        <p:spPr>
          <a:xfrm>
            <a:off x="539750" y="908050"/>
            <a:ext cx="8067675" cy="20129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灰度：</a:t>
            </a:r>
            <a:r>
              <a:rPr lang="en-US" altLang="en-US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显示屏同一级亮度中从最暗到最亮之间能区别的亮度级数。用于显示视频画面的显示屏，每种基色应具有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256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级（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8bit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）的灰度处理能力。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 灰度取决于视频源及控制系统的处理位数。目前国内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显示屏主要采用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8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为处理系统，也即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256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28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）级灰度，简单理解就是从黑到白共有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256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种亮度变化，采用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RGB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三原色即可构成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256*256*256=16777216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种颜色，及通常所说的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16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兆色。国际品牌显示屏主要采用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10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位处理系统，即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1024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级灰度，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RGB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三原色可构成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10.7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亿色。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0963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3357563"/>
            <a:ext cx="7686675" cy="2362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4096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" fill="hold"/>
                                        <p:tgtEl>
                                          <p:spTgt spid="4096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" fill="hold"/>
                                        <p:tgtEl>
                                          <p:spTgt spid="4096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1" grpId="0"/>
      <p:bldP spid="4096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5" name="文本框 4"/>
          <p:cNvSpPr txBox="1"/>
          <p:nvPr/>
        </p:nvSpPr>
        <p:spPr>
          <a:xfrm>
            <a:off x="395288" y="476250"/>
            <a:ext cx="3662362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5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、对比度</a:t>
            </a:r>
            <a:endParaRPr lang="en-US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1986" name="文本框 5"/>
          <p:cNvSpPr txBox="1"/>
          <p:nvPr/>
        </p:nvSpPr>
        <p:spPr>
          <a:xfrm>
            <a:off x="539750" y="908050"/>
            <a:ext cx="8067675" cy="17383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对比度：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在一定环境照度下，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显示屏最大亮度和背景亮度的比值。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对比度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=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发光时的亮度（发光亮度）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不发光时的亮度（反射亮度）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    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为了能够显示出亮度均匀的文字和图像，不受周围光线的影响，屏幕应具有足够的对比度，对与</a:t>
            </a:r>
            <a:r>
              <a:rPr lang="en-US" altLang="zh-CN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显示屏，对比度要达到</a:t>
            </a:r>
            <a:r>
              <a:rPr lang="en-US" altLang="zh-CN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4096:1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以上效果才好。</a:t>
            </a:r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1987" name="文本框 4"/>
          <p:cNvSpPr txBox="1"/>
          <p:nvPr/>
        </p:nvSpPr>
        <p:spPr>
          <a:xfrm>
            <a:off x="396875" y="2709863"/>
            <a:ext cx="3662363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6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、白平衡</a:t>
            </a:r>
            <a:endParaRPr lang="en-US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1988" name="文本框 5"/>
          <p:cNvSpPr txBox="1"/>
          <p:nvPr/>
        </p:nvSpPr>
        <p:spPr>
          <a:xfrm>
            <a:off x="539750" y="3141663"/>
            <a:ext cx="3454400" cy="100488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白色可由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</a:rPr>
              <a:t>RGB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三色按比例混合而成，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</a:rPr>
              <a:t>RGB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所占比例为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</a:rPr>
              <a:t>3:6:1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（精确比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</a:rPr>
              <a:t>3.0:5.9:1.1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）</a:t>
            </a:r>
            <a:endParaRPr lang="zh-CN" altLang="en-US" sz="20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1989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48263" y="2565400"/>
            <a:ext cx="2778125" cy="3735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0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4149725"/>
            <a:ext cx="4170363" cy="2343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4198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" fill="hold"/>
                                        <p:tgtEl>
                                          <p:spTgt spid="4198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" fill="hold"/>
                                        <p:tgtEl>
                                          <p:spTgt spid="4198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" fill="hold"/>
                                        <p:tgtEl>
                                          <p:spTgt spid="4198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" fill="hold"/>
                                        <p:tgtEl>
                                          <p:spTgt spid="4199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" fill="hold"/>
                                        <p:tgtEl>
                                          <p:spTgt spid="4198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5" grpId="0"/>
      <p:bldP spid="41986" grpId="0"/>
      <p:bldP spid="41987" grpId="0"/>
      <p:bldP spid="4198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09" name="文本框 4"/>
          <p:cNvSpPr txBox="1"/>
          <p:nvPr/>
        </p:nvSpPr>
        <p:spPr>
          <a:xfrm>
            <a:off x="395288" y="476250"/>
            <a:ext cx="3662362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7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、像素失控率</a:t>
            </a:r>
            <a:endParaRPr lang="en-US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3010" name="文本框 5"/>
          <p:cNvSpPr txBox="1"/>
          <p:nvPr/>
        </p:nvSpPr>
        <p:spPr>
          <a:xfrm>
            <a:off x="539750" y="908050"/>
            <a:ext cx="8067675" cy="641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像素失控率：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是指显示屏的最小成像单元（像素）工作不正常（失控）所占的比例。</a:t>
            </a:r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3011" name="文本框 5"/>
          <p:cNvSpPr txBox="1"/>
          <p:nvPr/>
        </p:nvSpPr>
        <p:spPr>
          <a:xfrm>
            <a:off x="539750" y="1628775"/>
            <a:ext cx="8067675" cy="2835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像素失控有两种模式：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）盲点：也就是瞎点，在需要亮的时候不亮，称为瞎点。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）常亮点：在需要不亮的时候反而一直在亮着，称为常亮点。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endParaRPr lang="en-US" altLang="zh-CN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一般，像素的组成有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2R1G1B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颗红灯、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颗绿灯、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颗蓝灯）、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1R1G1B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2R1G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等，而失控一般不会是同一个像素里的红、绿、蓝同时失控，但只要有一颗等失控我们就认为像素失控。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按照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SJ/T11141-2003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行业标准的规定，室内屏的像素失控率应不大于万分之三，室外屏的像素失控率应不大于千分之二，且为离散分布。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3012" name="文本框 4"/>
          <p:cNvSpPr txBox="1"/>
          <p:nvPr/>
        </p:nvSpPr>
        <p:spPr>
          <a:xfrm>
            <a:off x="323850" y="4581525"/>
            <a:ext cx="3662363" cy="395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8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、换帧频率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3013" name="文本框 5"/>
          <p:cNvSpPr txBox="1"/>
          <p:nvPr/>
        </p:nvSpPr>
        <p:spPr>
          <a:xfrm>
            <a:off x="466725" y="5013325"/>
            <a:ext cx="8067675" cy="7302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换帧频率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：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单位时间内显示屏画面信息更新的次数。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一般为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25Hz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30Hz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50Hz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、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60Hz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等，换帧频率越高，变化的图像连续性越好。</a:t>
            </a:r>
            <a:endParaRPr lang="zh-CN" altLang="en-US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4300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" fill="hold"/>
                                        <p:tgtEl>
                                          <p:spTgt spid="430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" fill="hold"/>
                                        <p:tgtEl>
                                          <p:spTgt spid="430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" fill="hold"/>
                                        <p:tgtEl>
                                          <p:spTgt spid="430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" fill="hold"/>
                                        <p:tgtEl>
                                          <p:spTgt spid="430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09" grpId="0"/>
      <p:bldP spid="43010" grpId="0"/>
      <p:bldP spid="43011" grpId="0"/>
      <p:bldP spid="43012" grpId="0"/>
      <p:bldP spid="430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3" name="文本框 4"/>
          <p:cNvSpPr txBox="1"/>
          <p:nvPr/>
        </p:nvSpPr>
        <p:spPr>
          <a:xfrm>
            <a:off x="395288" y="476250"/>
            <a:ext cx="3662362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9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、视角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4034" name="文本框 5"/>
          <p:cNvSpPr txBox="1"/>
          <p:nvPr/>
        </p:nvSpPr>
        <p:spPr>
          <a:xfrm>
            <a:off x="539750" y="908050"/>
            <a:ext cx="4410075" cy="11890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视角：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观察方向的亮度下降到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显示屏法线方向亮度的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1/2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时，同一平面两个观察方向与法线所处的夹角，分为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水平视角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和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垂直视角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4035" name="文本框 5"/>
          <p:cNvSpPr txBox="1"/>
          <p:nvPr/>
        </p:nvSpPr>
        <p:spPr>
          <a:xfrm>
            <a:off x="539750" y="2133600"/>
            <a:ext cx="4254500" cy="914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en-US" b="1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晶片的封装方式决定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显示屏的视角大小，其中，</a:t>
            </a: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表贴</a:t>
            </a:r>
            <a:r>
              <a:rPr lang="en-US" altLang="zh-CN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灯的视角较好，椭圆形</a:t>
            </a:r>
            <a:r>
              <a:rPr lang="en-US" altLang="zh-CN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单灯水平视角比较好。</a:t>
            </a:r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4036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3800" y="549275"/>
            <a:ext cx="3713163" cy="2668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7" name="文本框 4"/>
          <p:cNvSpPr txBox="1"/>
          <p:nvPr/>
        </p:nvSpPr>
        <p:spPr>
          <a:xfrm>
            <a:off x="395288" y="3141663"/>
            <a:ext cx="3662362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10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、最佳视距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4038" name="文本框 5"/>
          <p:cNvSpPr txBox="1"/>
          <p:nvPr/>
        </p:nvSpPr>
        <p:spPr>
          <a:xfrm>
            <a:off x="538163" y="3502025"/>
            <a:ext cx="8031162" cy="11890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最佳视距：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是能刚好完整地看到显示屏上的内容、且不偏色，图像内容最清晰的位置相对于屏体的垂直距离。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最小视距：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对于具有一定形状、亮度、距离的两个光点，无法分辨该两点的位置点到该亮点的最小距离。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4039" name="文本框 5"/>
          <p:cNvSpPr txBox="1"/>
          <p:nvPr/>
        </p:nvSpPr>
        <p:spPr>
          <a:xfrm>
            <a:off x="539750" y="4654550"/>
            <a:ext cx="8029575" cy="17367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最佳视距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=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点间距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/(0.3-0.8)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，这是个大概的范围。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例如：点间距为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10mm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的显示屏，最佳视距就是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12-34m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，站的距离比最小距离近，就能够分辨出显示屏的一个个的像素点，颗粒感比较强，站得远了，人眼就分辨不出西部的特征。</a:t>
            </a: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对于户外</a:t>
            </a:r>
            <a:r>
              <a:rPr lang="en-US" altLang="zh-CN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显示屏，距离站的近，一般采用</a:t>
            </a:r>
            <a:r>
              <a:rPr lang="en-US" altLang="zh-CN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P6</a:t>
            </a: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或</a:t>
            </a:r>
            <a:r>
              <a:rPr lang="en-US" altLang="zh-CN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P8</a:t>
            </a: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，远一点采用</a:t>
            </a:r>
            <a:r>
              <a:rPr lang="en-US" altLang="zh-CN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P10</a:t>
            </a: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；而对于室内</a:t>
            </a:r>
            <a:r>
              <a:rPr lang="en-US" altLang="zh-CN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显示屏，一般均采用</a:t>
            </a:r>
            <a:r>
              <a:rPr lang="en-US" altLang="zh-CN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P2.5\P4\P5</a:t>
            </a: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；单色或双色一般采用</a:t>
            </a:r>
            <a:r>
              <a:rPr lang="en-US" altLang="zh-CN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F3.75</a:t>
            </a: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或</a:t>
            </a:r>
            <a:r>
              <a:rPr lang="en-US" altLang="zh-CN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P10</a:t>
            </a: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4403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" fill="hold"/>
                                        <p:tgtEl>
                                          <p:spTgt spid="4403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" fill="hold"/>
                                        <p:tgtEl>
                                          <p:spTgt spid="4403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" fill="hold"/>
                                        <p:tgtEl>
                                          <p:spTgt spid="4403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" fill="hold"/>
                                        <p:tgtEl>
                                          <p:spTgt spid="4403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" fill="hold"/>
                                        <p:tgtEl>
                                          <p:spTgt spid="4403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" fill="hold"/>
                                        <p:tgtEl>
                                          <p:spTgt spid="4403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3" grpId="0"/>
      <p:bldP spid="44034" grpId="0"/>
      <p:bldP spid="44035" grpId="0"/>
      <p:bldP spid="44037" grpId="0"/>
      <p:bldP spid="44038" grpId="0"/>
      <p:bldP spid="4403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3" name="文本框 4"/>
          <p:cNvSpPr txBox="1"/>
          <p:nvPr/>
        </p:nvSpPr>
        <p:spPr>
          <a:xfrm>
            <a:off x="395288" y="476250"/>
            <a:ext cx="3662362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11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、平整度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4034" name="文本框 5"/>
          <p:cNvSpPr txBox="1"/>
          <p:nvPr/>
        </p:nvSpPr>
        <p:spPr>
          <a:xfrm>
            <a:off x="539750" y="908050"/>
            <a:ext cx="4410075" cy="11890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平整度：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发光二极管、像素、显示模块、显示模组在组成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显示屏平面时的凹凸偏差。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显示屏的平整度不好易导致观看时，屏体颜色不均匀。</a:t>
            </a:r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16463" y="404813"/>
            <a:ext cx="3944937" cy="3616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4"/>
          <p:cNvSpPr txBox="1"/>
          <p:nvPr/>
        </p:nvSpPr>
        <p:spPr>
          <a:xfrm>
            <a:off x="322263" y="2133600"/>
            <a:ext cx="3662362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12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、驱动方式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5"/>
          <p:cNvSpPr txBox="1"/>
          <p:nvPr/>
        </p:nvSpPr>
        <p:spPr>
          <a:xfrm>
            <a:off x="466725" y="2565400"/>
            <a:ext cx="4410075" cy="6397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静态驱动：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从驱动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IC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的输出脚到像素点之间实行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点对点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”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的控制叫静态驱动。</a:t>
            </a:r>
            <a:endParaRPr lang="zh-CN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5"/>
          <p:cNvSpPr txBox="1"/>
          <p:nvPr/>
        </p:nvSpPr>
        <p:spPr>
          <a:xfrm>
            <a:off x="466725" y="3213100"/>
            <a:ext cx="4410075" cy="914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扫描驱动：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从驱动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IC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的输出脚到像素点之间实行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点对列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”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的控制叫扫描驱动。它需要控制电路。</a:t>
            </a:r>
            <a:endParaRPr lang="zh-CN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6875" y="4221163"/>
            <a:ext cx="8294688" cy="11890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比较：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静态驱动不需要行控制电路，成本较高、但显示效果好、稳定性好、亮度损失较小等；扫描驱动它需要行控制电路，但成本低、显示效果差、稳定性较差、亮度损失较大等。扫描又分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1/16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扫描、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1/8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扫描、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1/4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扫描、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1/2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扫描。通常室内采用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1/4-1/16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扫描，室外采用静态扫描。</a:t>
            </a:r>
            <a:endParaRPr lang="zh-CN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4403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" fill="hold"/>
                                        <p:tgtEl>
                                          <p:spTgt spid="4403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3" grpId="0"/>
      <p:bldP spid="44034" grpId="0"/>
      <p:bldP spid="3" grpId="0"/>
      <p:bldP spid="5" grpId="0"/>
      <p:bldP spid="4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3" name="文本框 4"/>
          <p:cNvSpPr txBox="1"/>
          <p:nvPr/>
        </p:nvSpPr>
        <p:spPr>
          <a:xfrm>
            <a:off x="395288" y="476250"/>
            <a:ext cx="8610600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12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、扫描方式、单个电源可带单元板数量、整屏所需电源数量的计算方法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4034" name="文本框 5"/>
          <p:cNvSpPr txBox="1"/>
          <p:nvPr/>
        </p:nvSpPr>
        <p:spPr>
          <a:xfrm>
            <a:off x="539750" y="1125538"/>
            <a:ext cx="8021638" cy="914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(1)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扫描方式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=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单元板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总数量</a:t>
            </a:r>
            <a:r>
              <a:rPr lang="zh-CN" altLang="en-US" b="1">
                <a:latin typeface="Arial" panose="020B0604020202020204" pitchFamily="34" charset="0"/>
                <a:ea typeface="楷体" panose="02010609060101010101" charset="-122"/>
              </a:rPr>
              <a:t>÷驱动芯片数量</a:t>
            </a:r>
            <a:r>
              <a:rPr lang="en-US" altLang="zh-CN" b="1">
                <a:latin typeface="Arial" panose="020B0604020202020204" pitchFamily="34" charset="0"/>
                <a:ea typeface="楷体" panose="02010609060101010101" charset="-122"/>
              </a:rPr>
              <a:t>(74HC595)</a:t>
            </a:r>
            <a:r>
              <a:rPr lang="zh-CN" altLang="en-US" b="1">
                <a:latin typeface="Arial" panose="020B0604020202020204" pitchFamily="34" charset="0"/>
                <a:ea typeface="楷体" panose="02010609060101010101" charset="-122"/>
                <a:sym typeface="Arial" panose="020B0604020202020204" pitchFamily="34" charset="0"/>
              </a:rPr>
              <a:t>÷8</a:t>
            </a:r>
            <a:r>
              <a:rPr lang="en-US" altLang="zh-CN" b="1">
                <a:latin typeface="Arial" panose="020B0604020202020204" pitchFamily="34" charset="0"/>
                <a:ea typeface="楷体" panose="02010609060101010101" charset="-122"/>
                <a:sym typeface="Arial" panose="020B0604020202020204" pitchFamily="34" charset="0"/>
              </a:rPr>
              <a:t>(8</a:t>
            </a:r>
            <a:r>
              <a:rPr lang="zh-CN" altLang="en-US" b="1">
                <a:latin typeface="Arial" panose="020B0604020202020204" pitchFamily="34" charset="0"/>
                <a:ea typeface="楷体" panose="02010609060101010101" charset="-122"/>
                <a:sym typeface="Arial" panose="020B0604020202020204" pitchFamily="34" charset="0"/>
              </a:rPr>
              <a:t>位输出</a:t>
            </a:r>
            <a:r>
              <a:rPr lang="en-US" altLang="zh-CN" b="1">
                <a:latin typeface="Arial" panose="020B0604020202020204" pitchFamily="34" charset="0"/>
                <a:ea typeface="楷体" panose="02010609060101010101" charset="-122"/>
                <a:sym typeface="Arial" panose="020B0604020202020204" pitchFamily="34" charset="0"/>
              </a:rPr>
              <a:t>)</a:t>
            </a:r>
            <a:endParaRPr lang="en-US" altLang="zh-CN" b="1">
              <a:latin typeface="Arial" panose="020B0604020202020204" pitchFamily="34" charset="0"/>
              <a:ea typeface="楷体" panose="02010609060101010101" charset="-122"/>
              <a:sym typeface="Arial" panose="020B0604020202020204" pitchFamily="34" charset="0"/>
            </a:endParaRPr>
          </a:p>
          <a:p>
            <a:r>
              <a:rPr lang="zh-CN" altLang="en-US" b="1">
                <a:latin typeface="Arial" panose="020B0604020202020204" pitchFamily="34" charset="0"/>
                <a:ea typeface="楷体" panose="02010609060101010101" charset="-122"/>
                <a:sym typeface="Arial" panose="020B0604020202020204" pitchFamily="34" charset="0"/>
              </a:rPr>
              <a:t>     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Arial" panose="020B0604020202020204" pitchFamily="34" charset="0"/>
              </a:rPr>
              <a:t>列：半户外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Arial" panose="020B0604020202020204" pitchFamily="34" charset="0"/>
              </a:rPr>
              <a:t>P10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Arial" panose="020B0604020202020204" pitchFamily="34" charset="0"/>
              </a:rPr>
              <a:t>，分辨率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Arial" panose="020B0604020202020204" pitchFamily="34" charset="0"/>
              </a:rPr>
              <a:t>32*16   74HC595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Arial" panose="020B0604020202020204" pitchFamily="34" charset="0"/>
              </a:rPr>
              <a:t>数量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Arial" panose="020B0604020202020204" pitchFamily="34" charset="0"/>
              </a:rPr>
              <a:t>16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Arial" panose="020B0604020202020204" pitchFamily="34" charset="0"/>
              </a:rPr>
              <a:t>个</a:t>
            </a:r>
            <a:endParaRPr lang="zh-CN" altLang="en-US" b="1">
              <a:solidFill>
                <a:srgbClr val="FF0000"/>
              </a:solidFill>
              <a:latin typeface="Arial" panose="020B0604020202020204" pitchFamily="34" charset="0"/>
              <a:ea typeface="楷体" panose="02010609060101010101" charset="-122"/>
              <a:sym typeface="Arial" panose="020B0604020202020204" pitchFamily="34" charset="0"/>
            </a:endParaRPr>
          </a:p>
          <a:p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Arial" panose="020B0604020202020204" pitchFamily="34" charset="0"/>
              </a:rPr>
              <a:t>             扫描方式：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Arial" panose="020B0604020202020204" pitchFamily="34" charset="0"/>
              </a:rPr>
              <a:t>32×16÷16÷8=4   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Arial" panose="020B0604020202020204" pitchFamily="34" charset="0"/>
              </a:rPr>
              <a:t>则为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Arial" panose="020B0604020202020204" pitchFamily="34" charset="0"/>
              </a:rPr>
              <a:t>1/4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Arial" panose="020B0604020202020204" pitchFamily="34" charset="0"/>
              </a:rPr>
              <a:t>扫描</a:t>
            </a:r>
            <a:endParaRPr lang="zh-CN" altLang="en-US" b="1">
              <a:solidFill>
                <a:srgbClr val="FF0000"/>
              </a:solidFill>
              <a:latin typeface="Arial" panose="020B0604020202020204" pitchFamily="34" charset="0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4" name="文本框 5"/>
          <p:cNvSpPr txBox="1"/>
          <p:nvPr/>
        </p:nvSpPr>
        <p:spPr>
          <a:xfrm>
            <a:off x="466725" y="2133600"/>
            <a:ext cx="8023225" cy="11890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(2)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单个电源可带单元板数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=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电源功率</a:t>
            </a:r>
            <a:r>
              <a:rPr lang="zh-CN" altLang="en-US" b="1">
                <a:latin typeface="Arial" panose="020B0604020202020204" pitchFamily="34" charset="0"/>
                <a:ea typeface="楷体" panose="02010609060101010101" charset="-122"/>
              </a:rPr>
              <a:t>÷</a:t>
            </a:r>
            <a:r>
              <a:rPr lang="en-US" altLang="zh-CN" b="1">
                <a:latin typeface="Arial" panose="020B0604020202020204" pitchFamily="34" charset="0"/>
                <a:ea typeface="楷体" panose="02010609060101010101" charset="-122"/>
              </a:rPr>
              <a:t>(</a:t>
            </a:r>
            <a:r>
              <a:rPr lang="zh-CN" altLang="en-US" b="1">
                <a:latin typeface="Arial" panose="020B0604020202020204" pitchFamily="34" charset="0"/>
                <a:ea typeface="楷体" panose="02010609060101010101" charset="-122"/>
              </a:rPr>
              <a:t>单元板总像素×</a:t>
            </a:r>
            <a:r>
              <a:rPr lang="en-US" altLang="zh-CN" b="1">
                <a:latin typeface="Arial" panose="020B0604020202020204" pitchFamily="34" charset="0"/>
                <a:ea typeface="楷体" panose="02010609060101010101" charset="-122"/>
              </a:rPr>
              <a:t>0.1</a:t>
            </a:r>
            <a:r>
              <a:rPr lang="zh-CN" altLang="en-US" b="1">
                <a:latin typeface="Arial" panose="020B0604020202020204" pitchFamily="34" charset="0"/>
                <a:ea typeface="楷体" panose="02010609060101010101" charset="-122"/>
              </a:rPr>
              <a:t>×</a:t>
            </a:r>
            <a:r>
              <a:rPr lang="en-US" altLang="zh-CN" b="1">
                <a:latin typeface="Arial" panose="020B0604020202020204" pitchFamily="34" charset="0"/>
                <a:ea typeface="楷体" panose="02010609060101010101" charset="-122"/>
              </a:rPr>
              <a:t>0.5)</a:t>
            </a:r>
            <a:endParaRPr lang="en-US" altLang="zh-CN" b="1">
              <a:latin typeface="Arial" panose="020B0604020202020204" pitchFamily="34" charset="0"/>
              <a:ea typeface="楷体" panose="02010609060101010101" charset="-122"/>
            </a:endParaRPr>
          </a:p>
          <a:p>
            <a:r>
              <a:rPr lang="en-US" altLang="zh-CN" b="1"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      </a:t>
            </a:r>
            <a:r>
              <a:rPr lang="zh-CN" altLang="en-US" b="1"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 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列：半户外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P10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，分辨率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32*16   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采用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5V40A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电源</a:t>
            </a:r>
            <a:endParaRPr lang="zh-CN" altLang="en-US" b="1">
              <a:solidFill>
                <a:srgbClr val="FF0000"/>
              </a:solidFill>
              <a:latin typeface="Arial" panose="020B0604020202020204" pitchFamily="34" charset="0"/>
              <a:ea typeface="楷体" panose="02010609060101010101" charset="-122"/>
              <a:sym typeface="黑体" panose="02010609060101010101" pitchFamily="49" charset="-122"/>
            </a:endParaRPr>
          </a:p>
          <a:p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             单个电源可带单元板数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=5×40÷(32×16×0.1×0.5)=7.8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取大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8</a:t>
            </a:r>
            <a:endParaRPr lang="en-US" altLang="zh-CN" b="1">
              <a:solidFill>
                <a:srgbClr val="FF0000"/>
              </a:solidFill>
              <a:latin typeface="Arial" panose="020B0604020202020204" pitchFamily="34" charset="0"/>
              <a:ea typeface="楷体" panose="02010609060101010101" charset="-122"/>
              <a:sym typeface="黑体" panose="02010609060101010101" pitchFamily="49" charset="-122"/>
            </a:endParaRPr>
          </a:p>
          <a:p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             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则该电源可带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8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个单元板</a:t>
            </a:r>
            <a:endParaRPr lang="zh-CN" altLang="en-US" b="1">
              <a:solidFill>
                <a:srgbClr val="FF0000"/>
              </a:solidFill>
              <a:latin typeface="Arial" panose="020B0604020202020204" pitchFamily="34" charset="0"/>
              <a:ea typeface="楷体" panose="02010609060101010101" charset="-122"/>
              <a:sym typeface="黑体" panose="02010609060101010101" pitchFamily="49" charset="-122"/>
            </a:endParaRPr>
          </a:p>
        </p:txBody>
      </p:sp>
      <p:sp>
        <p:nvSpPr>
          <p:cNvPr id="5" name="文本框 5"/>
          <p:cNvSpPr txBox="1"/>
          <p:nvPr/>
        </p:nvSpPr>
        <p:spPr>
          <a:xfrm>
            <a:off x="466725" y="3502025"/>
            <a:ext cx="8023225" cy="1187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(3)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一个屏体所需电源数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=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平均总功率</a:t>
            </a:r>
            <a:r>
              <a:rPr lang="zh-CN" altLang="en-US" b="1">
                <a:latin typeface="Arial" panose="020B0604020202020204" pitchFamily="34" charset="0"/>
                <a:ea typeface="楷体" panose="02010609060101010101" charset="-122"/>
              </a:rPr>
              <a:t>÷单个电源功率</a:t>
            </a:r>
            <a:r>
              <a:rPr lang="en-US" altLang="zh-CN" b="1"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      </a:t>
            </a:r>
            <a:r>
              <a:rPr lang="zh-CN" altLang="en-US" b="1"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 </a:t>
            </a:r>
            <a:endParaRPr lang="zh-CN" altLang="en-US" b="1">
              <a:latin typeface="Arial" panose="020B0604020202020204" pitchFamily="34" charset="0"/>
              <a:ea typeface="楷体" panose="02010609060101010101" charset="-122"/>
              <a:sym typeface="黑体" panose="02010609060101010101" pitchFamily="49" charset="-122"/>
            </a:endParaRPr>
          </a:p>
          <a:p>
            <a:r>
              <a:rPr lang="zh-CN" altLang="en-US" b="1"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       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列：半户外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P10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，分辨率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32*16   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采用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5V40A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电源   总屏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99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块模组</a:t>
            </a:r>
            <a:endParaRPr lang="zh-CN" altLang="en-US" b="1">
              <a:solidFill>
                <a:srgbClr val="FF0000"/>
              </a:solidFill>
              <a:latin typeface="Arial" panose="020B0604020202020204" pitchFamily="34" charset="0"/>
              <a:ea typeface="楷体" panose="02010609060101010101" charset="-122"/>
              <a:sym typeface="黑体" panose="02010609060101010101" pitchFamily="49" charset="-122"/>
            </a:endParaRPr>
          </a:p>
          <a:p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             整个屏所需电源数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=(32×16×0.1×0.5*99)÷5×40=12.6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取大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13</a:t>
            </a:r>
            <a:endParaRPr lang="en-US" altLang="zh-CN" b="1">
              <a:solidFill>
                <a:srgbClr val="FF0000"/>
              </a:solidFill>
              <a:latin typeface="Arial" panose="020B0604020202020204" pitchFamily="34" charset="0"/>
              <a:ea typeface="楷体" panose="02010609060101010101" charset="-122"/>
              <a:sym typeface="黑体" panose="02010609060101010101" pitchFamily="49" charset="-122"/>
            </a:endParaRPr>
          </a:p>
          <a:p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             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则该屏需带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13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sym typeface="黑体" panose="02010609060101010101" pitchFamily="49" charset="-122"/>
              </a:rPr>
              <a:t>个电源</a:t>
            </a:r>
            <a:endParaRPr lang="zh-CN" altLang="en-US" b="1">
              <a:solidFill>
                <a:srgbClr val="FF0000"/>
              </a:solidFill>
              <a:latin typeface="Arial" panose="020B0604020202020204" pitchFamily="34" charset="0"/>
              <a:ea typeface="楷体" panose="02010609060101010101" charset="-122"/>
              <a:sym typeface="黑体" panose="02010609060101010101" pitchFamily="49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4403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4403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3" grpId="0"/>
      <p:bldP spid="44034" grpId="0"/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3" name="文本框 4"/>
          <p:cNvSpPr txBox="1"/>
          <p:nvPr/>
        </p:nvSpPr>
        <p:spPr>
          <a:xfrm>
            <a:off x="395288" y="476250"/>
            <a:ext cx="3662362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13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、驱动芯片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4034" name="文本框 5"/>
          <p:cNvSpPr txBox="1"/>
          <p:nvPr/>
        </p:nvSpPr>
        <p:spPr>
          <a:xfrm>
            <a:off x="539750" y="908050"/>
            <a:ext cx="8212138" cy="2835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驱动芯片：恒流驱动和恒压驱动。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 恒流驱动电流恒定，可以最大限度的保护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不受损害，恒流芯片通常选用台湾聚积的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MBI5026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MBI5024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、台湾点晶的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DM13A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、日本东芝的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TB62726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，质量可靠。而当前国内一些恒流驱动厂家生产的芯片，虽然价格较低，但是质量会出现问题，所以不适宜选用。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endParaRPr lang="en-US" altLang="zh-CN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恒压驱动芯片通常选用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74HC595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，虽然廉价，但是不能对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行程保护。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所有全彩色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显示屏，全部采用恒流驱动芯片驱动。而对于单双色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显示屏，通常室内单双色选用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595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驱动，室外单双色选用恒流驱动。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7107" name="图片 23" descr="QQ图片201511051136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3860800"/>
            <a:ext cx="3121025" cy="2343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8" name="图片 24" descr="QQ图片201511041650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638" y="3860800"/>
            <a:ext cx="4111625" cy="23098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4403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" fill="hold"/>
                                        <p:tgtEl>
                                          <p:spTgt spid="4403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" fill="hold"/>
                                        <p:tgtEl>
                                          <p:spTgt spid="4710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" fill="hold"/>
                                        <p:tgtEl>
                                          <p:spTgt spid="4710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3" grpId="0"/>
      <p:bldP spid="4403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89" name="标题 3"/>
          <p:cNvSpPr>
            <a:spLocks noGrp="1"/>
          </p:cNvSpPr>
          <p:nvPr>
            <p:ph type="title"/>
          </p:nvPr>
        </p:nvSpPr>
        <p:spPr>
          <a:xfrm>
            <a:off x="539750" y="188913"/>
            <a:ext cx="7886700" cy="892175"/>
          </a:xfrm>
          <a:ln/>
        </p:spPr>
        <p:txBody>
          <a:bodyPr lIns="91440" tIns="45720" rIns="91440" bIns="45720" anchor="ctr" anchorCtr="0"/>
          <a:p>
            <a:r>
              <a:rPr lang="zh-CN" altLang="zh-CN"/>
              <a:t>六、评估</a:t>
            </a:r>
            <a:r>
              <a:rPr lang="en-US" altLang="zh-CN"/>
              <a:t>LED</a:t>
            </a:r>
            <a:r>
              <a:rPr lang="zh-CN" altLang="en-US"/>
              <a:t>显示屏的好坏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908050"/>
            <a:ext cx="8191500" cy="4803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3788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89" name="标题 3"/>
          <p:cNvSpPr>
            <a:spLocks noGrp="1"/>
          </p:cNvSpPr>
          <p:nvPr>
            <p:ph type="title"/>
          </p:nvPr>
        </p:nvSpPr>
        <p:spPr>
          <a:xfrm>
            <a:off x="539750" y="188913"/>
            <a:ext cx="7886700" cy="892175"/>
          </a:xfrm>
          <a:ln/>
        </p:spPr>
        <p:txBody>
          <a:bodyPr lIns="91440" tIns="45720" rIns="91440" bIns="45720" anchor="ctr" anchorCtr="0"/>
          <a:p>
            <a:r>
              <a:rPr lang="zh-CN" altLang="zh-CN"/>
              <a:t>六、评估</a:t>
            </a:r>
            <a:r>
              <a:rPr lang="en-US" altLang="zh-CN"/>
              <a:t>LED</a:t>
            </a:r>
            <a:r>
              <a:rPr lang="zh-CN" altLang="en-US"/>
              <a:t>显示屏的好坏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6725" y="981075"/>
            <a:ext cx="8361363" cy="4041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3788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89" name="标题 3"/>
          <p:cNvSpPr>
            <a:spLocks noGrp="1"/>
          </p:cNvSpPr>
          <p:nvPr>
            <p:ph type="title"/>
          </p:nvPr>
        </p:nvSpPr>
        <p:spPr>
          <a:xfrm>
            <a:off x="539750" y="188913"/>
            <a:ext cx="7886700" cy="892175"/>
          </a:xfrm>
          <a:ln/>
        </p:spPr>
        <p:txBody>
          <a:bodyPr lIns="91440" tIns="45720" rIns="91440" bIns="45720" anchor="ctr" anchorCtr="0"/>
          <a:p>
            <a:r>
              <a:rPr lang="zh-CN" altLang="zh-CN"/>
              <a:t>七、显示屏现场勘察内容</a:t>
            </a:r>
            <a:endParaRPr lang="zh-CN" altLang="en-US"/>
          </a:p>
        </p:txBody>
      </p:sp>
      <p:sp>
        <p:nvSpPr>
          <p:cNvPr id="44033" name="文本框 4"/>
          <p:cNvSpPr txBox="1"/>
          <p:nvPr/>
        </p:nvSpPr>
        <p:spPr>
          <a:xfrm>
            <a:off x="755650" y="1412875"/>
            <a:ext cx="5184775" cy="4359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、环境尺寸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、安装尺寸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、最大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(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最小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)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视距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4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、最大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(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最小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)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视角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5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、环境亮度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6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、屏体朝向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7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、显示内容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8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、显示屏比例选择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9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、控制方式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(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同步、异步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)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10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、安装方式选择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11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、承重结构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(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材料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)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12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、控制距离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13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、线缆敷设路径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14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、有无音箱及安装位置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4"/>
          <p:cNvSpPr txBox="1"/>
          <p:nvPr/>
        </p:nvSpPr>
        <p:spPr>
          <a:xfrm>
            <a:off x="755650" y="1052513"/>
            <a:ext cx="7345363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当我们在勘察显示屏安装的现场需了解哪些内容？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3438" y="1701800"/>
            <a:ext cx="4267200" cy="3246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3788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" fill="hold"/>
                                        <p:tgtEl>
                                          <p:spTgt spid="4403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9" grpId="0"/>
      <p:bldP spid="4" grpId="0"/>
      <p:bldP spid="440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7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476250"/>
            <a:ext cx="8540750" cy="5470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1433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89" name="标题 3"/>
          <p:cNvSpPr>
            <a:spLocks noGrp="1"/>
          </p:cNvSpPr>
          <p:nvPr>
            <p:ph type="title"/>
          </p:nvPr>
        </p:nvSpPr>
        <p:spPr>
          <a:xfrm>
            <a:off x="539750" y="188913"/>
            <a:ext cx="7886700" cy="892175"/>
          </a:xfrm>
          <a:ln/>
        </p:spPr>
        <p:txBody>
          <a:bodyPr lIns="91440" tIns="45720" rIns="91440" bIns="45720" anchor="ctr" anchorCtr="0"/>
          <a:p>
            <a:r>
              <a:rPr lang="zh-CN" altLang="zh-CN"/>
              <a:t>八、显示屏常见问题及解决方法</a:t>
            </a:r>
            <a:endParaRPr lang="zh-CN" altLang="en-US"/>
          </a:p>
        </p:txBody>
      </p:sp>
      <p:sp>
        <p:nvSpPr>
          <p:cNvPr id="44033" name="文本框 4"/>
          <p:cNvSpPr txBox="1"/>
          <p:nvPr/>
        </p:nvSpPr>
        <p:spPr>
          <a:xfrm>
            <a:off x="538163" y="906463"/>
            <a:ext cx="3662362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、单元板故障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4034" name="文本框 5"/>
          <p:cNvSpPr txBox="1"/>
          <p:nvPr/>
        </p:nvSpPr>
        <p:spPr>
          <a:xfrm>
            <a:off x="682625" y="1338263"/>
            <a:ext cx="8212138" cy="22860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A.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单元板不亮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1、检查供电电源与信号线是否连接。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2、检查测试卡是否以识别接口，测试卡红灯闪动则没有识别，检查灯板是否与测试卡同电源地，或灯板接口有信号与地短路导致无法识别接口。(智能测试卡)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3、检测74HC245有无虚焊短路，245上对应的使能(EN)信号输入输出脚是否虚焊或短路到其它线路。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注：主要检查电源与使能(EN)信号。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5"/>
          <p:cNvSpPr txBox="1"/>
          <p:nvPr/>
        </p:nvSpPr>
        <p:spPr>
          <a:xfrm>
            <a:off x="684213" y="3644900"/>
            <a:ext cx="8212137" cy="1463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B.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在点斜扫描时，规律性的隔行不亮显示画面重叠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1、检查A、B、C、D信号输入口到245之间是否有断线或虚焊、短路。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2、检测245对应的A、B、C、D输出端与138之间是否断路或虚焊、短路。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3、检测A、B、C、D各信号之间是否短路或某信号与地短路。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   注：主要检测ABCD行信号。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5"/>
          <p:cNvSpPr txBox="1"/>
          <p:nvPr/>
        </p:nvSpPr>
        <p:spPr>
          <a:xfrm>
            <a:off x="682625" y="5157788"/>
            <a:ext cx="8212138" cy="63976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C.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全亮时有一行或几行不亮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1、检测138到4953之间的线路是否断路或虚焊、短路。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3788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4403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" fill="hold"/>
                                        <p:tgtEl>
                                          <p:spTgt spid="4403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9" grpId="0"/>
      <p:bldP spid="44033" grpId="0"/>
      <p:bldP spid="44034" grpId="0"/>
      <p:bldP spid="4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89" name="标题 3"/>
          <p:cNvSpPr>
            <a:spLocks noGrp="1"/>
          </p:cNvSpPr>
          <p:nvPr>
            <p:ph type="title"/>
          </p:nvPr>
        </p:nvSpPr>
        <p:spPr>
          <a:xfrm>
            <a:off x="539750" y="188913"/>
            <a:ext cx="7886700" cy="892175"/>
          </a:xfrm>
          <a:ln/>
        </p:spPr>
        <p:txBody>
          <a:bodyPr lIns="91440" tIns="45720" rIns="91440" bIns="45720" anchor="ctr" anchorCtr="0"/>
          <a:p>
            <a:r>
              <a:rPr lang="zh-CN" altLang="zh-CN"/>
              <a:t>八、显示屏常见问题及解决方法</a:t>
            </a:r>
            <a:endParaRPr lang="zh-CN" altLang="en-US"/>
          </a:p>
        </p:txBody>
      </p:sp>
      <p:sp>
        <p:nvSpPr>
          <p:cNvPr id="44033" name="文本框 4"/>
          <p:cNvSpPr txBox="1"/>
          <p:nvPr/>
        </p:nvSpPr>
        <p:spPr>
          <a:xfrm>
            <a:off x="538163" y="906463"/>
            <a:ext cx="3662362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、单元板故障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4034" name="文本框 5"/>
          <p:cNvSpPr txBox="1"/>
          <p:nvPr/>
        </p:nvSpPr>
        <p:spPr>
          <a:xfrm>
            <a:off x="682625" y="1338263"/>
            <a:ext cx="8212138" cy="914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D.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在行扫描时，两行或几行(一般是2的倍数,有规律性的)同时点亮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1、检测A、B、C、D各信号之间是否短路。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2、检测4953输出端是否与其它输出端短路。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5"/>
          <p:cNvSpPr txBox="1"/>
          <p:nvPr/>
        </p:nvSpPr>
        <p:spPr>
          <a:xfrm>
            <a:off x="684213" y="2278063"/>
            <a:ext cx="8212137" cy="914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E.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全亮时有单点或多点(无规律的)不亮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1、找到该模块对应的控制脚测量是否与本行短路。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2、更换模块或单灯。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5"/>
          <p:cNvSpPr txBox="1"/>
          <p:nvPr/>
        </p:nvSpPr>
        <p:spPr>
          <a:xfrm>
            <a:off x="739775" y="3194050"/>
            <a:ext cx="8210550" cy="914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F.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全亮时有一列或几列不亮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1、在模块上找到控制该列的引脚，测是否与驱动IC(74HC595/TB62726、、、)输出端连接。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5650" y="4149725"/>
            <a:ext cx="8212138" cy="11890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G.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有单点或单列高亮，或整行高亮，并且不受控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1、检查该列是否与电源地短路。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2、检测该行是否与电源正极短路。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　 3、更换其驱动IC。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3788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" fill="hold"/>
                                        <p:tgtEl>
                                          <p:spTgt spid="4403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" fill="hold"/>
                                        <p:tgtEl>
                                          <p:spTgt spid="4403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9" grpId="0"/>
      <p:bldP spid="44033" grpId="0"/>
      <p:bldP spid="44034" grpId="0"/>
      <p:bldP spid="4" grpId="0"/>
      <p:bldP spid="5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89" name="标题 3"/>
          <p:cNvSpPr>
            <a:spLocks noGrp="1"/>
          </p:cNvSpPr>
          <p:nvPr>
            <p:ph type="title"/>
          </p:nvPr>
        </p:nvSpPr>
        <p:spPr>
          <a:xfrm>
            <a:off x="539750" y="188913"/>
            <a:ext cx="7886700" cy="892175"/>
          </a:xfrm>
          <a:ln/>
        </p:spPr>
        <p:txBody>
          <a:bodyPr lIns="91440" tIns="45720" rIns="91440" bIns="45720" anchor="ctr" anchorCtr="0"/>
          <a:p>
            <a:r>
              <a:rPr lang="zh-CN" altLang="zh-CN"/>
              <a:t>八、显示屏常见问题及解决方法</a:t>
            </a:r>
            <a:endParaRPr lang="zh-CN" altLang="en-US"/>
          </a:p>
        </p:txBody>
      </p:sp>
      <p:sp>
        <p:nvSpPr>
          <p:cNvPr id="44033" name="文本框 4"/>
          <p:cNvSpPr txBox="1"/>
          <p:nvPr/>
        </p:nvSpPr>
        <p:spPr>
          <a:xfrm>
            <a:off x="538163" y="906463"/>
            <a:ext cx="3662362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、整屏故障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4034" name="文本框 5"/>
          <p:cNvSpPr txBox="1"/>
          <p:nvPr/>
        </p:nvSpPr>
        <p:spPr>
          <a:xfrm>
            <a:off x="682625" y="1338263"/>
            <a:ext cx="8212138" cy="1463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A.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整屏不亮(黑屏)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1、检测电源是否通电。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　 2、检测通讯线是否接通，有无接错。(同步屏)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3、同步屏检测发送卡和接收卡通讯绿灯有无闪烁。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4、电脑显示器是否保护，或者显示屏显示领域是黑色或纯蓝。(同步屏)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5"/>
          <p:cNvSpPr txBox="1"/>
          <p:nvPr/>
        </p:nvSpPr>
        <p:spPr>
          <a:xfrm>
            <a:off x="682625" y="2854325"/>
            <a:ext cx="8212138" cy="1187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B.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整块单元板不亮(黑屏)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1、连续几块板横方向不亮，检查正常单元板与异常单元板之间的排线连接是否接通;或者芯片245是否正常。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2、连续几块板纵方向不亮，检查此列电源供电是否正常。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5"/>
          <p:cNvSpPr txBox="1"/>
          <p:nvPr/>
        </p:nvSpPr>
        <p:spPr>
          <a:xfrm>
            <a:off x="684213" y="4029075"/>
            <a:ext cx="8212137" cy="17383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C.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单元板上行不亮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1、查行脚与4953输出脚是否有通。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2、查138是否正常。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3、查4953是否发烫或者烧毁。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4、查4953是否有高电平。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5、查138与4953控制脚是否有通。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3788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4403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" fill="hold"/>
                                        <p:tgtEl>
                                          <p:spTgt spid="4403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9" grpId="0"/>
      <p:bldP spid="44033" grpId="0"/>
      <p:bldP spid="44034" grpId="0"/>
      <p:bldP spid="4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89" name="标题 3"/>
          <p:cNvSpPr>
            <a:spLocks noGrp="1"/>
          </p:cNvSpPr>
          <p:nvPr>
            <p:ph type="title"/>
          </p:nvPr>
        </p:nvSpPr>
        <p:spPr>
          <a:xfrm>
            <a:off x="539750" y="188913"/>
            <a:ext cx="7886700" cy="892175"/>
          </a:xfrm>
          <a:ln/>
        </p:spPr>
        <p:txBody>
          <a:bodyPr lIns="91440" tIns="45720" rIns="91440" bIns="45720" anchor="ctr" anchorCtr="0"/>
          <a:p>
            <a:r>
              <a:rPr lang="zh-CN" altLang="zh-CN"/>
              <a:t>八、显示屏常见问题及解决方法</a:t>
            </a:r>
            <a:endParaRPr lang="zh-CN" altLang="en-US"/>
          </a:p>
        </p:txBody>
      </p:sp>
      <p:sp>
        <p:nvSpPr>
          <p:cNvPr id="44033" name="文本框 4"/>
          <p:cNvSpPr txBox="1"/>
          <p:nvPr/>
        </p:nvSpPr>
        <p:spPr>
          <a:xfrm>
            <a:off x="538163" y="906463"/>
            <a:ext cx="3662362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、整屏故障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4034" name="文本框 5"/>
          <p:cNvSpPr txBox="1"/>
          <p:nvPr/>
        </p:nvSpPr>
        <p:spPr>
          <a:xfrm>
            <a:off x="682625" y="1338263"/>
            <a:ext cx="8212138" cy="11890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D.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单元板不亮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1、查595是否正常。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2、查上下模块对应通脚是否接通。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3、查595输出脚到模块脚是否有通。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5"/>
          <p:cNvSpPr txBox="1"/>
          <p:nvPr/>
        </p:nvSpPr>
        <p:spPr>
          <a:xfrm>
            <a:off x="682625" y="2565400"/>
            <a:ext cx="8212138" cy="914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楷体" panose="02010609060101010101" charset="-122"/>
                <a:ea typeface="楷体" panose="02010609060101010101" charset="-122"/>
              </a:rPr>
              <a:t>E.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单元板缺色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1、查245 R.G数据是否有输出。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   2、查正常的595输出脚与异常的595输入脚是否有通。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3788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" fill="hold"/>
                                        <p:tgtEl>
                                          <p:spTgt spid="4403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" fill="hold"/>
                                        <p:tgtEl>
                                          <p:spTgt spid="4403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9" grpId="0"/>
      <p:bldP spid="44033" grpId="0"/>
      <p:bldP spid="44034" grpId="0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5297" name="图片 4" descr="201312011048451361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9050"/>
            <a:ext cx="9136063" cy="6888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/>
        </p:nvSpPr>
        <p:spPr>
          <a:xfrm>
            <a:off x="6083300" y="5734050"/>
            <a:ext cx="2665413" cy="574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8" name="矩形 7"/>
          <p:cNvSpPr/>
          <p:nvPr/>
        </p:nvSpPr>
        <p:spPr>
          <a:xfrm>
            <a:off x="2627313" y="2060575"/>
            <a:ext cx="4105275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55300" name="文本框 8"/>
          <p:cNvSpPr txBox="1"/>
          <p:nvPr/>
        </p:nvSpPr>
        <p:spPr>
          <a:xfrm>
            <a:off x="2482850" y="2565400"/>
            <a:ext cx="4400550" cy="9858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5400">
                <a:latin typeface="Arial Black" panose="020B0A04020102020204" charset="0"/>
                <a:ea typeface="宋体" panose="02010600030101010101" pitchFamily="2" charset="-122"/>
              </a:rPr>
              <a:t>Thank  you</a:t>
            </a: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1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333375"/>
            <a:ext cx="8528050" cy="58404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1536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5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404813"/>
            <a:ext cx="8634413" cy="5635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1638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09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6725" y="404813"/>
            <a:ext cx="8337550" cy="5695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1740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标题 2"/>
          <p:cNvSpPr>
            <a:spLocks noGrp="1"/>
          </p:cNvSpPr>
          <p:nvPr>
            <p:ph type="title"/>
          </p:nvPr>
        </p:nvSpPr>
        <p:spPr>
          <a:xfrm>
            <a:off x="539750" y="188913"/>
            <a:ext cx="7886700" cy="892175"/>
          </a:xfrm>
          <a:ln/>
        </p:spPr>
        <p:txBody>
          <a:bodyPr lIns="91440" tIns="45720" rIns="91440" bIns="45720" anchor="ctr" anchorCtr="0"/>
          <a:p>
            <a:r>
              <a:rPr lang="zh-CN" altLang="zh-CN"/>
              <a:t>二、</a:t>
            </a:r>
            <a:r>
              <a:rPr lang="en-US" altLang="zh-CN"/>
              <a:t>LED</a:t>
            </a:r>
            <a:r>
              <a:rPr lang="zh-CN" altLang="en-US"/>
              <a:t>基础知识及模组</a:t>
            </a:r>
            <a:endParaRPr lang="zh-CN" altLang="en-US"/>
          </a:p>
        </p:txBody>
      </p:sp>
      <p:sp>
        <p:nvSpPr>
          <p:cNvPr id="18434" name="文本框 3"/>
          <p:cNvSpPr txBox="1"/>
          <p:nvPr/>
        </p:nvSpPr>
        <p:spPr>
          <a:xfrm>
            <a:off x="539750" y="1052513"/>
            <a:ext cx="1698625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LED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435" name="文本框 4"/>
          <p:cNvSpPr txBox="1"/>
          <p:nvPr/>
        </p:nvSpPr>
        <p:spPr>
          <a:xfrm>
            <a:off x="971550" y="1485900"/>
            <a:ext cx="6062663" cy="3651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是发光二极管的英文缩写（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Light  emitting  diode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）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436" name="文本框 5"/>
          <p:cNvSpPr txBox="1"/>
          <p:nvPr/>
        </p:nvSpPr>
        <p:spPr>
          <a:xfrm>
            <a:off x="539750" y="1844675"/>
            <a:ext cx="1700213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、工作原理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437" name="文本框 6"/>
          <p:cNvSpPr txBox="1"/>
          <p:nvPr/>
        </p:nvSpPr>
        <p:spPr>
          <a:xfrm>
            <a:off x="971550" y="2349500"/>
            <a:ext cx="7543800" cy="914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内部为一个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PN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结。当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PN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结内的电子与空穴复合时，电子由高能级跃到低能级，电子将多余的能量以光子的形式释放出来，产生电致发光现象。发光颜色与构成其基底的材质元素有关。（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电能转化为光能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）</a:t>
            </a:r>
            <a:endParaRPr lang="en-US" altLang="zh-CN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438" name="文本框 7"/>
          <p:cNvSpPr txBox="1"/>
          <p:nvPr/>
        </p:nvSpPr>
        <p:spPr>
          <a:xfrm>
            <a:off x="539750" y="3286125"/>
            <a:ext cx="1700213" cy="395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、材料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439" name="文本框 8"/>
          <p:cNvSpPr txBox="1"/>
          <p:nvPr/>
        </p:nvSpPr>
        <p:spPr>
          <a:xfrm>
            <a:off x="971550" y="3644900"/>
            <a:ext cx="7543800" cy="641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材料：</a:t>
            </a:r>
            <a:r>
              <a:rPr lang="zh-CN" altLang="en-US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砷化镓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二极管发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红光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磷化镓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二极管发</a:t>
            </a:r>
            <a:r>
              <a:rPr lang="zh-CN" altLang="en-US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绿光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碳化硅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二极管发</a:t>
            </a:r>
            <a:r>
              <a:rPr lang="zh-CN" altLang="en-US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</a:rPr>
              <a:t>黄光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氮化镓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二极管发</a:t>
            </a:r>
            <a:r>
              <a:rPr lang="zh-CN" altLang="en-US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蓝光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844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2988" y="4437063"/>
            <a:ext cx="1939925" cy="1652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113" y="4437063"/>
            <a:ext cx="2470150" cy="1643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0" y="4652963"/>
            <a:ext cx="3011488" cy="9985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1843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1843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" fill="hold"/>
                                        <p:tgtEl>
                                          <p:spTgt spid="1843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" fill="hold"/>
                                        <p:tgtEl>
                                          <p:spTgt spid="1843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" fill="hold"/>
                                        <p:tgtEl>
                                          <p:spTgt spid="1843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" fill="hold"/>
                                        <p:tgtEl>
                                          <p:spTgt spid="1843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" fill="hold"/>
                                        <p:tgtEl>
                                          <p:spTgt spid="1843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" fill="hold"/>
                                        <p:tgtEl>
                                          <p:spTgt spid="1844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" fill="hold"/>
                                        <p:tgtEl>
                                          <p:spTgt spid="1844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" fill="hold"/>
                                        <p:tgtEl>
                                          <p:spTgt spid="1844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/>
      <p:bldP spid="18434" grpId="0"/>
      <p:bldP spid="18435" grpId="0"/>
      <p:bldP spid="18436" grpId="0"/>
      <p:bldP spid="18437" grpId="0"/>
      <p:bldP spid="18438" grpId="0"/>
      <p:bldP spid="184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标题 3"/>
          <p:cNvSpPr>
            <a:spLocks noGrp="1"/>
          </p:cNvSpPr>
          <p:nvPr>
            <p:ph type="title"/>
          </p:nvPr>
        </p:nvSpPr>
        <p:spPr>
          <a:xfrm>
            <a:off x="539750" y="188913"/>
            <a:ext cx="7886700" cy="892175"/>
          </a:xfrm>
          <a:ln/>
        </p:spPr>
        <p:txBody>
          <a:bodyPr lIns="91440" tIns="45720" rIns="91440" bIns="45720" anchor="ctr" anchorCtr="0"/>
          <a:p>
            <a:r>
              <a:rPr lang="zh-CN" altLang="zh-CN"/>
              <a:t>二、</a:t>
            </a:r>
            <a:r>
              <a:rPr lang="en-US" altLang="zh-CN"/>
              <a:t>LED</a:t>
            </a:r>
            <a:r>
              <a:rPr lang="zh-CN" altLang="en-US"/>
              <a:t>基础知识及模组</a:t>
            </a:r>
            <a:endParaRPr lang="zh-CN" altLang="en-US"/>
          </a:p>
        </p:txBody>
      </p:sp>
      <p:sp>
        <p:nvSpPr>
          <p:cNvPr id="19458" name="文本框 4"/>
          <p:cNvSpPr txBox="1"/>
          <p:nvPr/>
        </p:nvSpPr>
        <p:spPr>
          <a:xfrm>
            <a:off x="539750" y="1052513"/>
            <a:ext cx="2840038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4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优点及用途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459" name="文本框 5"/>
          <p:cNvSpPr txBox="1"/>
          <p:nvPr/>
        </p:nvSpPr>
        <p:spPr>
          <a:xfrm>
            <a:off x="792163" y="1485900"/>
            <a:ext cx="7859712" cy="1187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LED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被称为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第四代照明光源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或</a:t>
            </a:r>
            <a:r>
              <a:rPr lang="zh-CN" altLang="en-US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绿色光源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，具有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节能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环保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寿命长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体积小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等特点，广泛应用于各种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指示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显示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装饰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背光源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普通照明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和</a:t>
            </a:r>
            <a:r>
              <a:rPr lang="zh-CN" altLang="en-US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城市夜景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等领域。根据使用功能的不同，可以将其划分为</a:t>
            </a:r>
            <a:r>
              <a:rPr lang="zh-CN" altLang="en-US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信息显示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zh-CN" altLang="en-US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信号灯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zh-CN" altLang="en-US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车用灯具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zh-CN" altLang="en-US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液晶屏背光源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zh-CN" altLang="en-US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通用照明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五大类。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460" name="文本框 6"/>
          <p:cNvSpPr txBox="1"/>
          <p:nvPr/>
        </p:nvSpPr>
        <p:spPr>
          <a:xfrm>
            <a:off x="539750" y="2708275"/>
            <a:ext cx="2840038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5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选择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461" name="文本框 7"/>
          <p:cNvSpPr txBox="1"/>
          <p:nvPr/>
        </p:nvSpPr>
        <p:spPr>
          <a:xfrm>
            <a:off x="682625" y="3068638"/>
            <a:ext cx="7680325" cy="63976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目前，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LED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芯片主要生产厂商有日本日亚、美国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CREE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、台湾晶元、台湾广驾，台湾光磊、台湾国联、杭州士兰等。</a:t>
            </a:r>
            <a:endParaRPr lang="en-US" altLang="zh-CN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9462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6013" y="3644900"/>
            <a:ext cx="6551612" cy="2600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1945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1945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" fill="hold"/>
                                        <p:tgtEl>
                                          <p:spTgt spid="1945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" fill="hold"/>
                                        <p:tgtEl>
                                          <p:spTgt spid="1946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" fill="hold"/>
                                        <p:tgtEl>
                                          <p:spTgt spid="1946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" fill="hold"/>
                                        <p:tgtEl>
                                          <p:spTgt spid="1946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/>
      <p:bldP spid="19458" grpId="0"/>
      <p:bldP spid="19459" grpId="0"/>
      <p:bldP spid="19461" grpId="0"/>
      <p:bldP spid="19460" grpId="0"/>
    </p:bldLst>
  </p:timing>
</p:sld>
</file>

<file path=ppt/tags/tag1.xml><?xml version="1.0" encoding="utf-8"?>
<p:tagLst xmlns:p="http://schemas.openxmlformats.org/presentationml/2006/main">
  <p:tag name="KSO_WM_TEMPLATE_CATEGORY" val="custom"/>
  <p:tag name="KSO_WM_TEMPLATE_INDEX" val="13"/>
  <p:tag name="KSO_WM_UNIT_TYPE" val="d"/>
  <p:tag name="KSO_WM_UNIT_INDEX" val="1"/>
  <p:tag name="KSO_WM_UNIT_ID" val="374*d*1"/>
  <p:tag name="KSO_WM_UNIT_CLEAR" val="0"/>
  <p:tag name="KSO_WM_UNIT_LAYERLEVEL" val="1"/>
  <p:tag name="KSO_WM_UNIT_VALUE" val="1331*2538"/>
  <p:tag name="KSO_WM_UNIT_HIGHLIGHT" val="0"/>
  <p:tag name="KSO_WM_UNIT_COMPATIBLE" val="0"/>
  <p:tag name="KSO_WM_BEAUTIFY_FLAG" val="#wm#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06"/>
  <p:tag name="KSO_WM_UNIT_TYPE" val="a"/>
  <p:tag name="KSO_WM_UNIT_INDEX" val="1"/>
  <p:tag name="KSO_WM_UNIT_ID" val="custom106_1*a*1"/>
  <p:tag name="KSO_WM_UNIT_CLEAR" val="1"/>
  <p:tag name="KSO_WM_UNIT_LAYERLEVEL" val="1"/>
  <p:tag name="KSO_WM_UNIT_VALUE" val="24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06"/>
  <p:tag name="KSO_WM_UNIT_TYPE" val="b"/>
  <p:tag name="KSO_WM_UNIT_INDEX" val="1"/>
  <p:tag name="KSO_WM_UNIT_ID" val="custom106_1*b*1"/>
  <p:tag name="KSO_WM_UNIT_CLEAR" val="1"/>
  <p:tag name="KSO_WM_UNIT_LAYERLEVEL" val="1"/>
  <p:tag name="KSO_WM_UNIT_VALUE" val="28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12.xml><?xml version="1.0" encoding="utf-8"?>
<p:tagLst xmlns:p="http://schemas.openxmlformats.org/presentationml/2006/main">
  <p:tag name="KSO_WM_TEMPLATE_THUMBS_INDEX" val="1、5、8、13、21、23、24、25"/>
  <p:tag name="KSO_WM_TEMPLATE_CATEGORY" val="custom"/>
  <p:tag name="KSO_WM_TEMPLATE_INDEX" val="13"/>
  <p:tag name="KSO_WM_TAG_VERSION" val="1.0"/>
  <p:tag name="KSO_WM_SLIDE_ID" val="custom106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</p:tagLst>
</file>

<file path=ppt/tags/tag2.xml><?xml version="1.0" encoding="utf-8"?>
<p:tagLst xmlns:p="http://schemas.openxmlformats.org/presentationml/2006/main">
  <p:tag name="KSO_WM_BEAUTIFY_FLAG" val="#wm#"/>
  <p:tag name="KSO_WM_UNIT_TYPE" val="i"/>
  <p:tag name="KSO_WM_UNIT_ID" val="375*i*2"/>
</p:tagLst>
</file>

<file path=ppt/tags/tag3.xml><?xml version="1.0" encoding="utf-8"?>
<p:tagLst xmlns:p="http://schemas.openxmlformats.org/presentationml/2006/main">
  <p:tag name="KSO_WM_BEAUTIFY_FLAG" val="#wm#"/>
  <p:tag name="KSO_WM_UNIT_TYPE" val="i"/>
  <p:tag name="KSO_WM_UNIT_ID" val="375*i*3"/>
</p:tagLst>
</file>

<file path=ppt/tags/tag4.xml><?xml version="1.0" encoding="utf-8"?>
<p:tagLst xmlns:p="http://schemas.openxmlformats.org/presentationml/2006/main">
  <p:tag name="KSO_WM_BEAUTIFY_FLAG" val="#wm#"/>
  <p:tag name="KSO_WM_UNIT_TYPE" val="i"/>
  <p:tag name="KSO_WM_UNIT_ID" val="375*i*1"/>
  <p:tag name="KSO_WM_TEMPLATE_CATEGORY" val="custom"/>
  <p:tag name="KSO_WM_TEMPLATE_INDEX" val="13"/>
</p:tagLst>
</file>

<file path=ppt/tags/tag5.xml><?xml version="1.0" encoding="utf-8"?>
<p:tagLst xmlns:p="http://schemas.openxmlformats.org/presentationml/2006/main">
  <p:tag name="KSO_WM_BEAUTIFY_FLAG" val="#wm#"/>
  <p:tag name="KSO_WM_UNIT_TYPE" val="i"/>
  <p:tag name="KSO_WM_UNIT_ID" val="375*i*2"/>
  <p:tag name="KSO_WM_TEMPLATE_CATEGORY" val="custom"/>
  <p:tag name="KSO_WM_TEMPLATE_INDEX" val="13"/>
</p:tagLst>
</file>

<file path=ppt/tags/tag6.xml><?xml version="1.0" encoding="utf-8"?>
<p:tagLst xmlns:p="http://schemas.openxmlformats.org/presentationml/2006/main">
  <p:tag name="KSO_WM_BEAUTIFY_FLAG" val="#wm#"/>
  <p:tag name="KSO_WM_UNIT_TYPE" val="i"/>
  <p:tag name="KSO_WM_UNIT_ID" val="375*i*7"/>
  <p:tag name="KSO_WM_TEMPLATE_CATEGORY" val="custom"/>
  <p:tag name="KSO_WM_TEMPLATE_INDEX" val="13"/>
</p:tagLst>
</file>

<file path=ppt/tags/tag7.xml><?xml version="1.0" encoding="utf-8"?>
<p:tagLst xmlns:p="http://schemas.openxmlformats.org/presentationml/2006/main">
  <p:tag name="KSO_WM_BEAUTIFY_FLAG" val="#wm#"/>
  <p:tag name="KSO_WM_UNIT_TYPE" val="i"/>
  <p:tag name="KSO_WM_UNIT_ID" val="375*i*8"/>
  <p:tag name="KSO_WM_TEMPLATE_CATEGORY" val="custom"/>
  <p:tag name="KSO_WM_TEMPLATE_INDEX" val="13"/>
</p:tagLst>
</file>

<file path=ppt/tags/tag8.xml><?xml version="1.0" encoding="utf-8"?>
<p:tagLst xmlns:p="http://schemas.openxmlformats.org/presentationml/2006/main">
  <p:tag name="KSO_WM_BEAUTIFY_FLAG" val="#wm#"/>
  <p:tag name="KSO_WM_UNIT_TYPE" val="i"/>
  <p:tag name="KSO_WM_UNIT_ID" val="375*i*12"/>
  <p:tag name="KSO_WM_TEMPLATE_CATEGORY" val="custom"/>
  <p:tag name="KSO_WM_TEMPLATE_INDEX" val="13"/>
</p:tagLst>
</file>

<file path=ppt/tags/tag9.xml><?xml version="1.0" encoding="utf-8"?>
<p:tagLst xmlns:p="http://schemas.openxmlformats.org/presentationml/2006/main">
  <p:tag name="KSO_WM_BEAUTIFY_FLAG" val="#wm#"/>
  <p:tag name="KSO_WM_UNIT_TYPE" val="i"/>
  <p:tag name="KSO_WM_UNIT_ID" val="375*i*13"/>
  <p:tag name="KSO_WM_TEMPLATE_CATEGORY" val="custom"/>
  <p:tag name="KSO_WM_TEMPLATE_INDEX" val="13"/>
</p:tagLst>
</file>

<file path=ppt/theme/theme1.xml><?xml version="1.0" encoding="utf-8"?>
<a:theme xmlns:a="http://schemas.openxmlformats.org/drawingml/2006/main" name="自定义设计方案">
  <a:themeElements>
    <a:clrScheme name="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FDEF3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ECF8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 2">
      <a:majorFont>
        <a:latin typeface="黑体"/>
        <a:ea typeface="黑体"/>
        <a:cs typeface=""/>
      </a:majorFont>
      <a:minorFont>
        <a:latin typeface="黑体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6239</Words>
  <Application>WPS 演示</Application>
  <PresentationFormat/>
  <Paragraphs>365</Paragraphs>
  <Slides>44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60" baseType="lpstr">
      <vt:lpstr>Arial</vt:lpstr>
      <vt:lpstr>宋体</vt:lpstr>
      <vt:lpstr>Wingdings</vt:lpstr>
      <vt:lpstr>微软雅黑</vt:lpstr>
      <vt:lpstr>Calibri</vt:lpstr>
      <vt:lpstr>Wingdings 2</vt:lpstr>
      <vt:lpstr>Wingdings</vt:lpstr>
      <vt:lpstr>Times New Roman</vt:lpstr>
      <vt:lpstr>黑体</vt:lpstr>
      <vt:lpstr>幼圆</vt:lpstr>
      <vt:lpstr>华文中宋</vt:lpstr>
      <vt:lpstr>楷体</vt:lpstr>
      <vt:lpstr>方正综艺简体</vt:lpstr>
      <vt:lpstr>Arial Unicode MS</vt:lpstr>
      <vt:lpstr>Arial Black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金合光电技术售后</cp:lastModifiedBy>
  <cp:revision>55</cp:revision>
  <dcterms:created xsi:type="dcterms:W3CDTF">2016-03-31T11:01:14Z</dcterms:created>
  <dcterms:modified xsi:type="dcterms:W3CDTF">2025-03-28T01:24:34Z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81ADF9F1319D408C904C1B12300C6612_13</vt:lpwstr>
  </property>
</Properties>
</file>